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notesSlides/notesSlide6.xml" ContentType="application/vnd.openxmlformats-officedocument.presentationml.notesSlide+xml"/>
  <Override PartName="/ppt/diagrams/layout14.xml" ContentType="application/vnd.openxmlformats-officedocument.drawingml.diagramLayout+xml"/>
  <Override PartName="/ppt/diagrams/colors17.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charts/chart1.xml" ContentType="application/vnd.openxmlformats-officedocument.drawingml.chart+xml"/>
  <Override PartName="/ppt/diagrams/drawing5.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drawings/drawing1.xml" ContentType="application/vnd.openxmlformats-officedocument.drawingml.chartshapes+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86" r:id="rId20"/>
    <p:sldId id="389" r:id="rId21"/>
    <p:sldId id="355" r:id="rId22"/>
    <p:sldId id="365" r:id="rId23"/>
    <p:sldId id="366" r:id="rId24"/>
    <p:sldId id="367" r:id="rId25"/>
    <p:sldId id="368" r:id="rId26"/>
    <p:sldId id="369" r:id="rId27"/>
    <p:sldId id="370" r:id="rId28"/>
    <p:sldId id="371" r:id="rId29"/>
    <p:sldId id="336" r:id="rId30"/>
    <p:sldId id="337" r:id="rId31"/>
    <p:sldId id="338" r:id="rId32"/>
    <p:sldId id="372" r:id="rId33"/>
    <p:sldId id="373" r:id="rId34"/>
    <p:sldId id="378" r:id="rId35"/>
    <p:sldId id="379" r:id="rId36"/>
    <p:sldId id="380" r:id="rId37"/>
    <p:sldId id="381" r:id="rId38"/>
    <p:sldId id="382" r:id="rId39"/>
    <p:sldId id="384" r:id="rId40"/>
    <p:sldId id="385" r:id="rId41"/>
    <p:sldId id="387" r:id="rId42"/>
    <p:sldId id="388" r:id="rId43"/>
    <p:sldId id="374" r:id="rId44"/>
    <p:sldId id="383" r:id="rId45"/>
    <p:sldId id="375" r:id="rId46"/>
    <p:sldId id="376" r:id="rId47"/>
    <p:sldId id="377" r:id="rId48"/>
    <p:sldId id="390" r:id="rId49"/>
  </p:sldIdLst>
  <p:sldSz cx="9144000" cy="6858000" type="screen4x3"/>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autoAdjust="0"/>
    <p:restoredTop sz="97496" autoAdjust="0"/>
  </p:normalViewPr>
  <p:slideViewPr>
    <p:cSldViewPr>
      <p:cViewPr>
        <p:scale>
          <a:sx n="100" d="100"/>
          <a:sy n="100" d="100"/>
        </p:scale>
        <p:origin x="-588" y="-240"/>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2.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962318E-9D3E-4107-9D1D-9F4054053BDC}" type="presOf" srcId="{3239DF5D-AA24-4D8E-881B-D4EDD9958525}" destId="{89ED1F14-88E8-44C7-9E9C-590FFAF3DE3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581B6DC-E472-4E3A-BF4C-0A91DF8A37F4}"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66066AE-7F30-413D-B33F-6EFA8B98D3B0}" type="presOf" srcId="{1F4F61C2-DD58-487C-9FD2-A5F756BF2F33}" destId="{97D63AB8-7C7D-405C-9C71-E8F43BB4CA67}"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B37EFFCF-CEBF-43B3-9962-006AEE166A1E}" type="presOf" srcId="{EF9E4987-B707-45A0-AC04-602150517800}" destId="{1ADF64C4-87E9-41B0-A8B6-ACA438EB17CF}" srcOrd="0" destOrd="0" presId="urn:microsoft.com/office/officeart/2005/8/layout/vList2"/>
    <dgm:cxn modelId="{A4F09217-C54E-4865-A2F1-0CA2A116790C}" type="presOf" srcId="{66518B6B-F10A-461B-B3EC-91154DBC2748}" destId="{76B28E95-D619-473D-B14D-D2F114AA0DA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B1D57635-C3BB-4AED-A64F-8E0345C8ADF9}" type="presOf" srcId="{0E875E17-F02D-4F50-8516-277AD730185B}" destId="{7EE41B94-35F4-480F-8DB0-51E8791F4ADD}"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8C428D5D-2AAE-4327-AA47-CEBAAF170833}" type="presOf" srcId="{1F4F61C2-DD58-487C-9FD2-A5F756BF2F33}" destId="{97D63AB8-7C7D-405C-9C71-E8F43BB4CA67}"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ACA31B55-D227-4712-9826-D77367E13434}" type="presOf" srcId="{03B13616-F761-4A97-BFE7-D10597F1EFFE}" destId="{637B1EF9-9A90-4191-A66A-4F4D1FB26665}" srcOrd="0" destOrd="0" presId="urn:microsoft.com/office/officeart/2005/8/layout/vList2"/>
    <dgm:cxn modelId="{4C5BDE94-79CF-42F7-A679-8AF390D0DD5B}"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77ADA6BA-FA98-41C1-8832-F6DDF3104A2B}" type="presOf" srcId="{7D8AE3CA-F03E-44FC-B165-72F2F10B328C}" destId="{D46A38F0-0A7F-4526-B188-892B17686C82}" srcOrd="0" destOrd="0" presId="urn:microsoft.com/office/officeart/2005/8/layout/vList2"/>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955DB244-C49E-408B-AA5E-2D0507539363}" srcId="{EFF3D5AB-330F-4A82-8BD1-A909B8D092C0}" destId="{08DFFF8E-5882-4952-A3D2-8C6C8B331C04}" srcOrd="0" destOrd="0" parTransId="{5A01AD20-40A0-4916-BC5E-8074826DA645}" sibTransId="{6E3C4A41-78EB-4F58-90BB-2490CB746410}"/>
    <dgm:cxn modelId="{39122F13-C777-461A-BCFF-290BC7B70338}" srcId="{1028F362-418D-4D1B-9B8F-F90F3AED0681}" destId="{024D7A45-AC9E-4ABB-81DC-BAFFF91616FA}" srcOrd="1" destOrd="0" parTransId="{5775225D-8D26-43AB-8557-249A45092D39}" sibTransId="{7E969FE7-6D21-4F60-9C9A-8BAE6AAD26A0}"/>
    <dgm:cxn modelId="{417977BE-A32D-4CA5-8B91-9541CEE4F3C9}" type="presOf" srcId="{EFF3D5AB-330F-4A82-8BD1-A909B8D092C0}" destId="{B0E735D0-7665-490B-A7E1-0318A43900E6}"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BD5B18E8-5B26-45AB-A62B-32A95B8BA68E}" type="presOf" srcId="{02CECBD8-36AC-42B8-83F6-0DC0BBEF6905}" destId="{044FCDF4-1DD4-4BD1-BA91-93AB2734907F}"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C4F6C789-B7BE-4271-B892-497B9D17D650}" type="presOf" srcId="{1028F362-418D-4D1B-9B8F-F90F3AED0681}" destId="{7D6AD0E5-958B-4CFB-91DA-518AC7FE5DFC}" srcOrd="0" destOrd="0" presId="urn:microsoft.com/office/officeart/2005/8/layout/vList2"/>
    <dgm:cxn modelId="{05EEA16D-696C-4361-886C-B148481C4854}" type="presOf" srcId="{4E91D249-C97B-45FB-8E9B-B5E18A6D8E86}" destId="{044FCDF4-1DD4-4BD1-BA91-93AB2734907F}" srcOrd="0" destOrd="2"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A6362BB6-6371-49A6-A855-E3E76866DE13}" type="presOf" srcId="{02892CE5-BCCF-4785-9A0D-BB6501D13667}" destId="{693AB47C-B8D3-472B-A862-4C3FC06611C8}" srcOrd="0" destOrd="1" presId="urn:microsoft.com/office/officeart/2005/8/layout/vList2"/>
    <dgm:cxn modelId="{738BC3A3-CECD-429C-AFB9-DEEBDDB9A542}" srcId="{9A124256-CA88-4086-A5B5-046371E6C0EC}" destId="{FC28CB30-EABD-4283-BD4B-062570D3DEBD}" srcOrd="3" destOrd="0" parTransId="{E525C9DC-FBD1-4DE8-8AC8-EA061227556C}" sibTransId="{81DC470A-9177-4660-8673-F4F24AACA8F9}"/>
    <dgm:cxn modelId="{9E02B8FC-8E9B-470C-82A3-84DBD0A236ED}" srcId="{9A124256-CA88-4086-A5B5-046371E6C0EC}" destId="{F8460E66-657C-448A-8E2C-341062D9235A}" srcOrd="0" destOrd="0" parTransId="{E757B350-9583-41C1-90DA-DB2572412F7C}" sibTransId="{A9186A7B-F00E-41A7-85C8-30106990A6E4}"/>
    <dgm:cxn modelId="{82292121-A0B3-4D36-BCC9-E61B0A978442}" srcId="{024D7A45-AC9E-4ABB-81DC-BAFFF91616FA}" destId="{8DB2E526-B146-4EA9-BB1D-0E0AD59B8C23}" srcOrd="1" destOrd="0" parTransId="{374AF689-4841-44E3-8E14-1265C4159FD6}" sibTransId="{53E94774-77F0-4282-94CA-11CE18534F32}"/>
    <dgm:cxn modelId="{F1735938-CB23-4ABA-BC15-397394458E10}" srcId="{024D7A45-AC9E-4ABB-81DC-BAFFF91616FA}" destId="{B8E8D73F-581B-4976-AF8D-5AAC6C750847}" srcOrd="0" destOrd="0" parTransId="{71076915-AF84-4CA2-8448-ECB46DBE806B}" sibTransId="{D42F189A-98C5-4FA2-87D7-09EAFE8AD940}"/>
    <dgm:cxn modelId="{797BCFA2-9BE7-42C4-A436-DEA38BABBD23}" type="presOf" srcId="{9A124256-CA88-4086-A5B5-046371E6C0EC}" destId="{C71EBD33-ABE3-45B6-8915-C0562DB3CEE3}" srcOrd="0" destOrd="0" presId="urn:microsoft.com/office/officeart/2005/8/layout/vList2"/>
    <dgm:cxn modelId="{1947BEB4-E652-40FF-98A1-397665629A2F}" type="presOf" srcId="{F8460E66-657C-448A-8E2C-341062D9235A}" destId="{044FCDF4-1DD4-4BD1-BA91-93AB2734907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B56CB32E-29C5-43F0-8BCA-A07B1809BA5B}" type="presOf" srcId="{024D7A45-AC9E-4ABB-81DC-BAFFF91616FA}" destId="{98A7A20E-545E-43A1-B4CA-03C720AB5C8F}" srcOrd="0" destOrd="0" presId="urn:microsoft.com/office/officeart/2005/8/layout/vList2"/>
    <dgm:cxn modelId="{27AB4CF8-218F-4404-8354-233DBCC7B2C1}" type="presOf" srcId="{08DFFF8E-5882-4952-A3D2-8C6C8B331C04}" destId="{693AB47C-B8D3-472B-A862-4C3FC06611C8}"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AD538114-18C2-45D6-91FF-E93810191942}" type="presOf" srcId="{8DB2E526-B146-4EA9-BB1D-0E0AD59B8C23}" destId="{58CE6C68-63C9-42F9-96C1-5AB62F1F8AF7}"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FF1F5A22-B0B6-4E43-B306-B6FCD6EBF240}" type="presOf" srcId="{FC28CB30-EABD-4283-BD4B-062570D3DEBD}" destId="{044FCDF4-1DD4-4BD1-BA91-93AB2734907F}" srcOrd="0" destOrd="3"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C5DB7A5F-1E24-40E8-B62A-9AFAD778E8B5}" type="presOf" srcId="{47B7170C-5D13-4EF0-A639-BBF7A598D036}" destId="{DEB2728B-2931-4685-9A5C-1FD61D225E0F}" srcOrd="0" destOrd="5"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AD6D9B78-5041-4602-8C9C-19F93A341196}" type="presOf" srcId="{62F6F951-B06E-4253-B3A8-12E121A7F8FC}" destId="{9393887B-1A64-47A1-9740-0D95787AF6A0}" srcOrd="0" destOrd="0"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25006372-FBBC-420C-BB43-FAC0D87D09DD}" srcId="{1028F362-418D-4D1B-9B8F-F90F3AED0681}" destId="{DC160708-AC09-470D-B365-14FDE2252C4B}" srcOrd="1" destOrd="0" parTransId="{CF76E5E1-57CD-4B32-9DBD-2EDE4B755F35}" sibTransId="{536250C6-F64D-47FE-BBEA-6755C69D6986}"/>
    <dgm:cxn modelId="{9153CA91-FA3E-4C8E-8FA9-80AF24B86B7B}" type="presOf" srcId="{FD5B32B6-BFD7-4242-81CE-C7BE70CAD969}" destId="{DEB2728B-2931-4685-9A5C-1FD61D225E0F}" srcOrd="0" destOrd="1" presId="urn:microsoft.com/office/officeart/2005/8/layout/vList2"/>
    <dgm:cxn modelId="{07C14D52-2C8F-484B-AB3C-2D14A7CDBE9F}" type="presOf" srcId="{DC160708-AC09-470D-B365-14FDE2252C4B}" destId="{8B23BA55-9E4E-40C2-9B76-29345261DBE2}"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58EF0CCF-D87D-4F2F-9F20-30BA05F6D103}" type="presOf" srcId="{1028F362-418D-4D1B-9B8F-F90F3AED0681}" destId="{7D6AD0E5-958B-4CFB-91DA-518AC7FE5DFC}" srcOrd="0" destOrd="0"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5B4863AD-0A2B-45D4-950F-10AC17466CC1}" srcId="{21D34A47-C102-4E4B-8D9E-E0CCE7CF3A37}" destId="{FD5B32B6-BFD7-4242-81CE-C7BE70CAD969}" srcOrd="1" destOrd="0" parTransId="{1DA4E418-0302-4C95-8307-222531BF26AA}" sibTransId="{B8CC82A7-78E5-4317-9CC5-AA49C53F4101}"/>
    <dgm:cxn modelId="{F2BFD87F-19C3-4285-8BC8-B5023E0F4E55}" srcId="{21D34A47-C102-4E4B-8D9E-E0CCE7CF3A37}" destId="{6351FE4E-38B4-45C6-BE81-CC55CAA2EDD2}" srcOrd="0" destOrd="0" parTransId="{B6EFF86E-E2B7-477B-AC8C-ABD7F1A9CD34}" sibTransId="{50E93BC9-467A-4B5A-98C7-F2CD03323FB7}"/>
    <dgm:cxn modelId="{8990AAD5-E2A0-42D9-95C2-2898A33C2A38}" srcId="{1028F362-418D-4D1B-9B8F-F90F3AED0681}" destId="{21D34A47-C102-4E4B-8D9E-E0CCE7CF3A37}" srcOrd="0" destOrd="0" parTransId="{9EE2216F-6A7B-4B43-BA30-F2F1540A1B71}" sibTransId="{1242FDE5-226F-4ACE-95E7-DF4AEBAE2348}"/>
    <dgm:cxn modelId="{271F7A86-9C7C-4C14-A268-AEB2F8E05D60}" type="presOf" srcId="{8928BA07-6B37-49EA-B56D-3EE61B1D10D3}" destId="{DEB2728B-2931-4685-9A5C-1FD61D225E0F}" srcOrd="0" destOrd="6" presId="urn:microsoft.com/office/officeart/2005/8/layout/vList2"/>
    <dgm:cxn modelId="{BFBE925D-EE5F-4082-8767-DFD0538002BB}" srcId="{21D34A47-C102-4E4B-8D9E-E0CCE7CF3A37}" destId="{5A571C94-C23C-4909-AD17-9B0EE210F0E2}" srcOrd="4" destOrd="0" parTransId="{938FB755-1015-4068-A377-4A29D832A268}" sibTransId="{31828CA7-7A43-4684-86D6-4D2CE34CA540}"/>
    <dgm:cxn modelId="{30ECF93A-D48E-4E5D-A1B6-4FE50096FB79}" type="presOf" srcId="{0A08AB24-FC69-4607-96EC-1A61E0F01C53}" destId="{DEB2728B-2931-4685-9A5C-1FD61D225E0F}" srcOrd="0" destOrd="3" presId="urn:microsoft.com/office/officeart/2005/8/layout/vList2"/>
    <dgm:cxn modelId="{0C544A8C-1C68-4D72-944F-6FB8572E92AE}" type="presOf" srcId="{6351FE4E-38B4-45C6-BE81-CC55CAA2EDD2}" destId="{DEB2728B-2931-4685-9A5C-1FD61D225E0F}"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036C4A0A-F69C-4F5A-AE69-9DFAA26AF1F7}" type="presOf" srcId="{5A571C94-C23C-4909-AD17-9B0EE210F0E2}" destId="{DEB2728B-2931-4685-9A5C-1FD61D225E0F}" srcOrd="0" destOrd="4" presId="urn:microsoft.com/office/officeart/2005/8/layout/vList2"/>
    <dgm:cxn modelId="{A81BF840-3CFD-4FE8-9279-2AFCC829314A}" type="presOf" srcId="{E29CFAAB-828D-42C2-A41E-651F33EF7EB2}" destId="{DEB2728B-2931-4685-9A5C-1FD61D225E0F}" srcOrd="0" destOrd="2" presId="urn:microsoft.com/office/officeart/2005/8/layout/vList2"/>
    <dgm:cxn modelId="{EA2E3985-C5D1-4571-803D-9F6846456794}" srcId="{21D34A47-C102-4E4B-8D9E-E0CCE7CF3A37}" destId="{E29CFAAB-828D-42C2-A41E-651F33EF7EB2}" srcOrd="2" destOrd="0" parTransId="{EF81122C-CEEE-442E-A9EC-62ABD6450D21}" sibTransId="{D1199218-9FA1-43DC-950E-CD48C70802D5}"/>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009AB840-2F71-48B7-96E1-BE5021B08A16}" type="presOf" srcId="{8DE92923-4A15-418C-8E6D-232B6D515744}" destId="{8EEA1C7F-60C9-4B1F-99CE-2D84BFEEFF32}" srcOrd="0" destOrd="3" presId="urn:microsoft.com/office/officeart/2005/8/layout/vList2"/>
    <dgm:cxn modelId="{2B21DB39-7DF0-4E90-82CA-8332AE2A7EA8}" srcId="{4B493C9A-B5E9-4A27-BADD-C1F9F5E35BD6}" destId="{7DB39B44-F753-42F7-89D6-AA7A556314C6}" srcOrd="1" destOrd="0" parTransId="{72C7BD2C-0A56-4D24-8031-E2CD0EF096C7}" sibTransId="{C8476E82-541A-4215-BA6D-CCC6BF70864C}"/>
    <dgm:cxn modelId="{DBA6BE8B-4A3E-4035-8304-7128B259FB31}" srcId="{751D298A-B72D-4B16-BFE8-00F173C759A0}" destId="{87419FE4-ADEE-4EBA-BC54-E716EF51FD3D}" srcOrd="0" destOrd="0" parTransId="{BEE10614-10DF-4CA8-90B0-B77F15C062EE}" sibTransId="{BD092A95-51D6-4B17-92CC-6994D9AB46B6}"/>
    <dgm:cxn modelId="{951F46B0-9C6C-4A6A-B8CD-2933CCE0CC38}" type="presOf" srcId="{7DB39B44-F753-42F7-89D6-AA7A556314C6}" destId="{85F46B6A-AA75-48CA-B76B-2693638CEE5E}" srcOrd="0" destOrd="1" presId="urn:microsoft.com/office/officeart/2005/8/layout/vList2"/>
    <dgm:cxn modelId="{118A881F-5C02-4A5C-B281-6A6B66F89DBC}" srcId="{751D298A-B72D-4B16-BFE8-00F173C759A0}" destId="{9B7ECD94-D69E-4443-89D5-A73B0D048C40}" srcOrd="1" destOrd="0" parTransId="{9E412FF4-FE4D-4F7B-99FE-941518CACD06}" sibTransId="{30433091-D6DD-4089-BC93-18BDA5A02058}"/>
    <dgm:cxn modelId="{2A089E47-72B5-4925-B058-5E9AFF15C7C8}" srcId="{87419FE4-ADEE-4EBA-BC54-E716EF51FD3D}" destId="{E54F3414-462C-4749-AAC7-975247E2C67C}" srcOrd="1" destOrd="0" parTransId="{AE457BB0-AD05-4D4C-9933-8AFD4B912316}" sibTransId="{4DD6C4E6-69B9-452F-AC6B-E389B2E23FE7}"/>
    <dgm:cxn modelId="{92923D33-357E-43F6-8E47-7F8632EB1098}" type="presOf" srcId="{4B493C9A-B5E9-4A27-BADD-C1F9F5E35BD6}" destId="{616D35DF-D1E7-453E-A01E-E3F4A49196E1}"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B1AD036B-2B67-44BE-AE80-688A43DA5CAC}" type="presOf" srcId="{65C32691-D6EA-4E2B-A428-9D4735DA0E16}" destId="{2C4F6785-309C-4197-A3DA-35A67607D8A0}" srcOrd="0" destOrd="2" presId="urn:microsoft.com/office/officeart/2005/8/layout/vList2"/>
    <dgm:cxn modelId="{CA349B77-08B3-446E-B6DD-878CD3B9AD20}" type="presOf" srcId="{36143D36-F659-4662-8180-ABB95629D79A}" destId="{2C4F6785-309C-4197-A3DA-35A67607D8A0}" srcOrd="0" destOrd="0" presId="urn:microsoft.com/office/officeart/2005/8/layout/vList2"/>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FCAFB371-57CC-4CAE-9AD1-E23375FDC1F1}" srcId="{87419FE4-ADEE-4EBA-BC54-E716EF51FD3D}" destId="{8AEDDB2D-6171-43C3-8D79-674C26DD39AA}" srcOrd="0" destOrd="0" parTransId="{C6B1994E-D2B0-4B0C-9F51-09A83B2A394F}" sibTransId="{695B3456-8D32-4E44-BF31-DA73D1F4D238}"/>
    <dgm:cxn modelId="{46E0ADED-7403-40EB-A201-56714C07CCEB}" srcId="{9B7ECD94-D69E-4443-89D5-A73B0D048C40}" destId="{4E7D48B7-6EA8-4CF3-BF27-E2219993BBD2}" srcOrd="1" destOrd="0" parTransId="{1E11BE55-1FE6-43E0-87F7-B8F3F00DC1A6}" sibTransId="{C20D61C3-2983-41C9-981F-5B4B47AB35EA}"/>
    <dgm:cxn modelId="{E92D7258-87C7-44CC-BA2A-69012F5E92EF}" srcId="{87419FE4-ADEE-4EBA-BC54-E716EF51FD3D}" destId="{8DE92923-4A15-418C-8E6D-232B6D515744}" srcOrd="3" destOrd="0" parTransId="{9834380E-A92C-4639-B6D5-D5207C91ABBC}" sibTransId="{CD21FA07-26F2-4032-8621-93F07D0A3014}"/>
    <dgm:cxn modelId="{AB81A05F-8E51-408D-8643-1348EB060480}" type="presOf" srcId="{9B7ECD94-D69E-4443-89D5-A73B0D048C40}" destId="{82981B54-A938-4FAA-B1AE-F7196F136887}"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163DCBC8-8A55-41EC-AF0F-04AB43900A18}" type="presOf" srcId="{E54F3414-462C-4749-AAC7-975247E2C67C}" destId="{8EEA1C7F-60C9-4B1F-99CE-2D84BFEEFF32}" srcOrd="0" destOrd="1" presId="urn:microsoft.com/office/officeart/2005/8/layout/vList2"/>
    <dgm:cxn modelId="{C8F964A6-C39D-4A62-BE6A-E18226FEF2EC}" srcId="{9B7ECD94-D69E-4443-89D5-A73B0D048C40}" destId="{65C32691-D6EA-4E2B-A428-9D4735DA0E16}" srcOrd="2" destOrd="0" parTransId="{495B3CAD-36F4-4D53-A4E4-CD05E02EA0CB}" sibTransId="{2F51AD54-40AA-4254-A02B-25CC3B54D440}"/>
    <dgm:cxn modelId="{0083477A-4B73-44A8-A318-5EAD599F140E}" type="presOf" srcId="{87419FE4-ADEE-4EBA-BC54-E716EF51FD3D}" destId="{C089ECA8-4C32-453F-8B38-A2A31A7BFF3E}" srcOrd="0" destOrd="0"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8D8C0EA3-AD71-411D-9BA7-D4BEAB0EDB35}" srcId="{9B7ECD94-D69E-4443-89D5-A73B0D048C40}" destId="{36143D36-F659-4662-8180-ABB95629D79A}" srcOrd="0" destOrd="0" parTransId="{9AB54A12-BF9B-4A23-AAC4-6AF26153DAB8}" sibTransId="{C407827C-DC20-4E8B-A8D4-009BE7EE59DC}"/>
    <dgm:cxn modelId="{3B1140C8-0D02-48EE-A797-FFB8A9DC5107}" srcId="{87419FE4-ADEE-4EBA-BC54-E716EF51FD3D}" destId="{93FAE4D2-D299-4209-AEA1-DEFB8F40CBD0}" srcOrd="2" destOrd="0" parTransId="{6794095B-E2B6-4240-9C52-5529D63B199C}" sibTransId="{1980806F-B752-43D0-8BC6-708FB14D0D60}"/>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pt>
    <dgm:pt modelId="{86B1D143-B50D-4A34-8215-81A2E464B3CA}" type="pres">
      <dgm:prSet presAssocID="{B08D7350-C6D4-4C10-9F60-0EC53C923DB2}" presName="parentText" presStyleLbl="node1" presStyleIdx="0" presStyleCnt="6">
        <dgm:presLayoutVars>
          <dgm:chMax val="0"/>
          <dgm:bulletEnabled val="1"/>
        </dgm:presLayoutVars>
      </dgm:prSet>
      <dgm:spPr/>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3B0FA678-95CA-4B30-B77A-7AA012F41777}" type="presOf" srcId="{5808465D-AF45-4E5E-9A4E-FD9A2D065540}" destId="{435F3D40-A7B1-4F6E-A80B-521DD559B797}"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EE8E9F48-0A1A-4696-8D02-59755F94E25F}" srcId="{02526C74-FAC3-4907-AEA2-AAB3042A8F50}" destId="{CA279DE0-F79A-4B9B-BFB5-70DA5E831F8E}" srcOrd="2" destOrd="0" parTransId="{29F335D4-6B03-4A3A-8D19-8B907D8B5037}" sibTransId="{31B042CA-1C4C-4927-88CD-8D71FA7F5A7C}"/>
    <dgm:cxn modelId="{C29FBED2-0555-4C41-B596-01F4CC1B6914}" srcId="{6911C246-13EB-405A-BC4A-7CE00F9C1C0A}" destId="{09F6CD2C-8A48-4C5B-B7A8-70CEB07240E4}" srcOrd="1" destOrd="0" parTransId="{BEBF5B91-DBA6-455B-B48A-079E4323D0BC}" sibTransId="{792E1FD5-3B3C-489E-AF81-94098718B2EC}"/>
    <dgm:cxn modelId="{0C309FD4-B107-4F6C-8956-582F932B04B7}" srcId="{08D36DD4-DEDD-4EB5-B9FA-1F2263A4697D}" destId="{722D5FEF-C94E-4AF0-AD2B-D2607184E788}" srcOrd="2" destOrd="0" parTransId="{F063E155-7680-4A62-9834-FCEB7C711417}" sibTransId="{EB2040C9-4BC4-456A-8D49-4BFF50D665D6}"/>
    <dgm:cxn modelId="{C5C11AE6-7195-4DBB-AADA-211CEE0DE104}" type="presOf" srcId="{08AAE8BC-4008-4E2A-9F25-CC8C6C04EAB9}" destId="{14401F8F-B21E-44DC-80EF-49F7BC76AE5E}" srcOrd="0" destOrd="0" presId="urn:microsoft.com/office/officeart/2005/8/layout/vList2"/>
    <dgm:cxn modelId="{D6E7B7EB-0231-44F6-BB97-923515793F7F}" srcId="{08D36DD4-DEDD-4EB5-B9FA-1F2263A4697D}" destId="{08AAE8BC-4008-4E2A-9F25-CC8C6C04EAB9}" srcOrd="0" destOrd="0" parTransId="{DD2C0384-EABE-4B5C-BEEE-03EFA123CE4D}" sibTransId="{7A40CB36-564C-4601-B995-A40F758C6995}"/>
    <dgm:cxn modelId="{4381ED1B-8EB1-46F5-9BFE-DB0D5566C265}" type="presOf" srcId="{85D81307-AAEF-4563-A148-A7F871C9D714}" destId="{A25553FD-54CA-4D08-9468-BDC221E5CE33}" srcOrd="0" destOrd="1" presId="urn:microsoft.com/office/officeart/2005/8/layout/vList2"/>
    <dgm:cxn modelId="{90DB1C56-A6E2-4FF3-A27C-9E466042E8F6}" type="presOf" srcId="{74B5F074-6722-4061-AC8C-53B37A76B2AD}" destId="{6D6C0FA4-432D-481F-A6D1-19690C1725F1}"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08319D3B-BFF3-4AD8-9F6F-AFE0BB968C04}" type="presOf" srcId="{CAF1F701-DDE2-4697-9E58-777168FB2D62}" destId="{83E33707-5B00-4D4B-B2D9-395F58B8D0FD}" srcOrd="0" destOrd="0"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DF1B97DB-80B2-4845-BAA7-F4D0771A8533}" srcId="{02526C74-FAC3-4907-AEA2-AAB3042A8F50}" destId="{66FFAE9B-AD5A-4197-A457-13E67FFE4EDC}" srcOrd="1" destOrd="0" parTransId="{32D6EB12-F00E-45AF-B9EC-69959642C934}" sibTransId="{82F6C909-6536-41D4-BB45-96D79293BB3A}"/>
    <dgm:cxn modelId="{13DA43FE-FA15-41E5-9853-2AE5F33D8CE3}" srcId="{B08D7350-C6D4-4C10-9F60-0EC53C923DB2}" destId="{6CB74476-2249-41E6-A182-249C6083BBF8}" srcOrd="2" destOrd="0" parTransId="{514F3EFD-2BBF-41D8-9768-295DD4094A69}" sibTransId="{8A54AB26-1EA2-4864-AF7E-AE628650BDF0}"/>
    <dgm:cxn modelId="{6FFE74B7-F3A3-45DD-878D-1C9F51E60198}" srcId="{08D36DD4-DEDD-4EB5-B9FA-1F2263A4697D}" destId="{1A8FDBF8-5B3D-449B-B57B-76CDAEEB1247}" srcOrd="3" destOrd="0" parTransId="{DEEF3DB4-DCED-461C-9C42-E67288E3A3BE}" sibTransId="{F79C4AD1-9B50-48F8-BAC4-F20B740CF7D5}"/>
    <dgm:cxn modelId="{3B9D643B-1DD7-4048-AAC5-A5EFE092AA81}" type="presOf" srcId="{FA59D978-543A-4F1A-AB63-0B992128B648}" destId="{A25553FD-54CA-4D08-9468-BDC221E5CE33}" srcOrd="0" destOrd="0" presId="urn:microsoft.com/office/officeart/2005/8/layout/vList2"/>
    <dgm:cxn modelId="{9D92D796-703A-4519-BA81-FE867EE7C359}" type="presOf" srcId="{B1352D7D-6EA6-4965-8C61-13FEC8BABD2C}" destId="{C58C6167-E985-41C6-A5A6-28EDE24311C6}"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63C608D5-A785-4458-838D-C90BD352C341}" srcId="{08D36DD4-DEDD-4EB5-B9FA-1F2263A4697D}" destId="{FE97F0B3-04BD-4009-A712-484947DC5F47}" srcOrd="1" destOrd="0" parTransId="{82712DFD-5CC2-42D3-8C88-DFFF631AF97E}" sibTransId="{85CBE97E-6D45-48E3-93C8-D52AADE8E95D}"/>
    <dgm:cxn modelId="{9A487E84-4091-48D7-8548-63136715B10C}" type="presOf" srcId="{09F6CD2C-8A48-4C5B-B7A8-70CEB07240E4}" destId="{435F3D40-A7B1-4F6E-A80B-521DD559B797}" srcOrd="0" destOrd="1" presId="urn:microsoft.com/office/officeart/2005/8/layout/vList2"/>
    <dgm:cxn modelId="{452EED14-4CA1-4E6E-9CFF-6C92593F2938}" type="presOf" srcId="{6FB61ECF-DC1C-4A0D-B6AF-60B2FF95DFAD}" destId="{06731860-CA3E-4CB2-81D7-E64ADDF76724}" srcOrd="0" destOrd="0" presId="urn:microsoft.com/office/officeart/2005/8/layout/vList2"/>
    <dgm:cxn modelId="{1A9299C7-BC80-4DC4-8993-1AB411A0C504}" type="presOf" srcId="{02526C74-FAC3-4907-AEA2-AAB3042A8F50}" destId="{FE1DA98D-4E19-4E87-8A3B-AF5540685EF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0EC37C44-5CCF-47D7-818E-C0FB33D69E29}" type="presOf" srcId="{6911C246-13EB-405A-BC4A-7CE00F9C1C0A}" destId="{5B300E4C-C9C8-46D8-96F2-D855B60FB3CE}" srcOrd="0" destOrd="0"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6E157FA9-FB6B-485A-8BD8-8453C360DBB2}" type="presOf" srcId="{CA279DE0-F79A-4B9B-BFB5-70DA5E831F8E}" destId="{C9949DF9-1BDB-4880-B990-A3565449BE5A}" srcOrd="0" destOrd="2" presId="urn:microsoft.com/office/officeart/2005/8/layout/vList2"/>
    <dgm:cxn modelId="{5F6697CD-D82C-4C7F-9889-EBDA36754469}" srcId="{CAF1F701-DDE2-4697-9E58-777168FB2D62}" destId="{B1352D7D-6EA6-4965-8C61-13FEC8BABD2C}" srcOrd="2" destOrd="0" parTransId="{5AE2B1BA-5B89-4A00-A836-642E1F73E957}" sibTransId="{DCFAACCA-2D46-4FA4-B75E-ECE781373CBC}"/>
    <dgm:cxn modelId="{554E500B-0375-447A-B1EB-5EEDD2D3AE60}" type="presOf" srcId="{6CB74476-2249-41E6-A182-249C6083BBF8}" destId="{A25553FD-54CA-4D08-9468-BDC221E5CE33}" srcOrd="0" destOrd="2" presId="urn:microsoft.com/office/officeart/2005/8/layout/vList2"/>
    <dgm:cxn modelId="{05050F99-A44A-4D92-ABFC-25E33DEBDA48}" srcId="{6FB61ECF-DC1C-4A0D-B6AF-60B2FF95DFAD}" destId="{09DB69D9-49DF-47AB-84D0-59083DF4E6CB}" srcOrd="0" destOrd="0" parTransId="{C9926F84-405C-4502-A9AF-8DEF3C64F99F}" sibTransId="{73960A66-D846-4E2A-819E-DD6811AE4087}"/>
    <dgm:cxn modelId="{2EAEEC5E-F051-4E4E-AD99-D63529532045}" srcId="{CAF1F701-DDE2-4697-9E58-777168FB2D62}" destId="{A5F325FA-6B28-4BD5-A2FB-DAE5E6D5171F}" srcOrd="0" destOrd="0" parTransId="{AA2E4AD0-2E44-4CD1-B017-AD76388310FD}" sibTransId="{FF2E20BA-3868-4DE4-BC15-A0C5E537C0B0}"/>
    <dgm:cxn modelId="{0F599C8D-841B-4D4F-B584-E9E624F2191F}" type="presOf" srcId="{08D36DD4-DEDD-4EB5-B9FA-1F2263A4697D}" destId="{CBEB83EB-20D0-4FC5-983B-8D70FF46D8CA}" srcOrd="0" destOrd="0" presId="urn:microsoft.com/office/officeart/2005/8/layout/vList2"/>
    <dgm:cxn modelId="{30108596-8429-492A-B933-4EE0A1DD4159}" type="presOf" srcId="{34DB722A-D694-4179-9F89-E87721434308}" destId="{C58C6167-E985-41C6-A5A6-28EDE24311C6}"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34470AEE-56F2-4763-AA4C-8C708F46C570}" type="presOf" srcId="{09DB69D9-49DF-47AB-84D0-59083DF4E6CB}" destId="{1CB89894-9DA7-465F-838D-EA4C4F213337}" srcOrd="0" destOrd="0"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70BBCED7-0AD7-41BA-AE45-4AFE57FD9181}" type="presOf" srcId="{B08D7350-C6D4-4C10-9F60-0EC53C923DB2}" destId="{86B1D143-B50D-4A34-8215-81A2E464B3CA}"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16CED4F9-1542-4E2C-AA94-09C5F7E7B95C}" type="presOf" srcId="{A5F325FA-6B28-4BD5-A2FB-DAE5E6D5171F}" destId="{C58C6167-E985-41C6-A5A6-28EDE24311C6}" srcOrd="0" destOrd="0"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6A516DE3-AF63-4588-B419-192F95FA629A}" type="presOf" srcId="{FE97F0B3-04BD-4009-A712-484947DC5F47}" destId="{14401F8F-B21E-44DC-80EF-49F7BC76AE5E}"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0E22934A-521C-45B9-B796-84D2A57B5237}" srcId="{CAF1F701-DDE2-4697-9E58-777168FB2D62}" destId="{34DB722A-D694-4179-9F89-E87721434308}" srcOrd="1" destOrd="0" parTransId="{9FCE769C-2B02-4112-93A8-B99251C915D5}" sibTransId="{71AEBEB7-B433-4F69-A656-BA78305DA25A}"/>
    <dgm:cxn modelId="{A0F33173-12D8-4FCA-870D-13AD40B5C1B7}" type="presOf" srcId="{EA8CF625-3BF1-4A27-B0D2-38CA165E8E19}" destId="{C9949DF9-1BDB-4880-B990-A3565449BE5A}"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8650839F-5784-4A6F-B629-70D15AA6038B}" srcId="{74B5F074-6722-4061-AC8C-53B37A76B2AD}" destId="{02526C74-FAC3-4907-AEA2-AAB3042A8F50}" srcOrd="2" destOrd="0" parTransId="{4E3EFF45-457B-4A95-B0F8-047027B2FB8C}" sibTransId="{C9B77D98-8F4A-45F4-9A33-3768A49FB04E}"/>
    <dgm:cxn modelId="{BC987E49-3930-4A48-B439-9BC353098346}" srcId="{74B5F074-6722-4061-AC8C-53B37A76B2AD}" destId="{CAF1F701-DDE2-4697-9E58-777168FB2D62}" srcOrd="3" destOrd="0" parTransId="{D932751F-9756-4014-9095-C14FF312C73E}" sibTransId="{44D0353B-1C19-4CB9-A387-FFA2F55AF6C8}"/>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C0242A3-F65F-4F02-8355-046BFD8A5D4C}" type="presOf" srcId="{F0C43BC7-0B40-4B4C-99FB-28C8161FD48A}" destId="{2F9A748D-117E-4FA1-9DCF-DFEC2FD08392}" srcOrd="0" destOrd="0" presId="urn:microsoft.com/office/officeart/2005/8/layout/vList2"/>
    <dgm:cxn modelId="{D9231648-67FD-43B8-9C06-C67C23E29E31}" type="presOf" srcId="{C632B0BE-FB50-4BED-956A-ADDFD579CF73}" destId="{067576C0-14F1-42CC-8EB3-2C856D001886}" srcOrd="0" destOrd="2" presId="urn:microsoft.com/office/officeart/2005/8/layout/vList2"/>
    <dgm:cxn modelId="{DF4E3833-4FF3-4607-A230-C50D0F4FA18F}" type="presOf" srcId="{3AC74038-1798-4045-A1C6-54F8E6B5F5CC}" destId="{FC4EBE70-90E8-411A-9FB0-6B1AC4A87B93}"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D1BD02AC-FD77-4CA5-A2BC-1B781E1C9C7F}" srcId="{612DB3D6-486D-4652-9F17-1663BA2EE29E}" destId="{08C65B1D-1751-494C-81B9-22B6D701E6FD}" srcOrd="1" destOrd="0" parTransId="{894622AF-44B8-4F24-B2C3-41601843BD39}" sibTransId="{B09735A5-470D-4AD3-8C51-5BA29F35C731}"/>
    <dgm:cxn modelId="{6B0F4BE9-CC6C-48E3-A49A-A1154F6C00E2}" type="presOf" srcId="{08C65B1D-1751-494C-81B9-22B6D701E6FD}" destId="{FC4EBE70-90E8-411A-9FB0-6B1AC4A87B93}" srcOrd="0" destOrd="1"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03D0F556-5CF3-43BA-9086-C0C353A4CE62}" srcId="{36FCE294-578E-4239-AA31-8C08B22CBF44}" destId="{35CDCF9D-8603-4868-9AA8-C6854BF41F55}" srcOrd="2" destOrd="0" parTransId="{647980E4-36BE-4E61-8FD0-EA6D21306A32}" sibTransId="{F630D8BE-21C6-4024-A767-5650403A55A1}"/>
    <dgm:cxn modelId="{EEEA473A-7A4E-40F9-9426-6B76593F213F}" type="presOf" srcId="{36FCE294-578E-4239-AA31-8C08B22CBF44}" destId="{8A870AE5-E3AF-43FA-9452-9EBE4F33EAFC}" srcOrd="0" destOrd="0" presId="urn:microsoft.com/office/officeart/2005/8/layout/vList2"/>
    <dgm:cxn modelId="{F36C0FB9-42D0-49B6-8BD5-E20FF6930E1E}" srcId="{F0C43BC7-0B40-4B4C-99FB-28C8161FD48A}" destId="{C632B0BE-FB50-4BED-956A-ADDFD579CF73}" srcOrd="2" destOrd="0" parTransId="{8E4C43C1-705F-49B7-B466-C2CF2C5637F7}" sibTransId="{22F7CD6A-04E9-481C-AA91-CE8F40FD0887}"/>
    <dgm:cxn modelId="{F15B4B30-77E8-41BA-BE8A-43354E64EAB9}" srcId="{612DB3D6-486D-4652-9F17-1663BA2EE29E}" destId="{3AC74038-1798-4045-A1C6-54F8E6B5F5CC}" srcOrd="0" destOrd="0" parTransId="{EB7523AD-62F0-4C89-899C-AF924BFDF325}" sibTransId="{65043AFA-418A-4947-A76A-2936A29DC319}"/>
    <dgm:cxn modelId="{045C840D-0866-4462-8103-81E5DBDA8241}" srcId="{7BA9DAB4-01A2-4FD2-9B66-D4A2641783E3}" destId="{36FCE294-578E-4239-AA31-8C08B22CBF44}" srcOrd="1" destOrd="0" parTransId="{D494B079-AF16-4075-A7E2-AF54262D5CAC}" sibTransId="{FDDD0C38-717B-4AA4-BCC7-19368C518786}"/>
    <dgm:cxn modelId="{3E8DF4F4-53BC-42EC-960C-6F7BF6A52D79}" type="presOf" srcId="{FC352735-91DD-4872-9A13-BB59DD998080}" destId="{8F634EB4-A193-411D-9844-110E9096E6CF}" srcOrd="0" destOrd="1" presId="urn:microsoft.com/office/officeart/2005/8/layout/vList2"/>
    <dgm:cxn modelId="{AE69D878-4676-4FC4-BED3-3D2623B23141}" type="presOf" srcId="{473440C5-C520-4226-8A7F-47C9AC0CABB2}" destId="{067576C0-14F1-42CC-8EB3-2C856D001886}" srcOrd="0" destOrd="1" presId="urn:microsoft.com/office/officeart/2005/8/layout/vList2"/>
    <dgm:cxn modelId="{B53C6435-5A71-454D-821A-664520B30165}" type="presOf" srcId="{B845101C-6DC6-492E-AD3D-3F1BE3B050E4}" destId="{067576C0-14F1-42CC-8EB3-2C856D001886}" srcOrd="0" destOrd="0" presId="urn:microsoft.com/office/officeart/2005/8/layout/vList2"/>
    <dgm:cxn modelId="{74B8E8A6-E3AB-4141-8882-C5F1A7A3028A}" srcId="{F0C43BC7-0B40-4B4C-99FB-28C8161FD48A}" destId="{B845101C-6DC6-492E-AD3D-3F1BE3B050E4}" srcOrd="0" destOrd="0" parTransId="{C8B6581C-5934-4EE7-B48E-47FF6E70D1F7}" sibTransId="{16FC23EA-2453-42C7-B3D6-8AB0DCAA2332}"/>
    <dgm:cxn modelId="{A55D3287-5904-4646-A248-AF1A00BED14D}" type="presOf" srcId="{A3E90851-5523-4195-BF44-EE29A49306CB}" destId="{8F634EB4-A193-411D-9844-110E9096E6CF}"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36AB63E2-6B6A-4496-B9E1-1B37C9CDD709}" type="presOf" srcId="{35CDCF9D-8603-4868-9AA8-C6854BF41F55}" destId="{8F634EB4-A193-411D-9844-110E9096E6CF}" srcOrd="0" destOrd="2" presId="urn:microsoft.com/office/officeart/2005/8/layout/vList2"/>
    <dgm:cxn modelId="{D88015D5-D3A0-42BB-89BD-B81730141B8F}" type="presOf" srcId="{612DB3D6-486D-4652-9F17-1663BA2EE29E}" destId="{8D1E576F-4533-4D9E-8711-3706EE60862B}" srcOrd="0" destOrd="0"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2BBAE6A-8836-4414-AFFB-BB91739848F1}" srcId="{36FCE294-578E-4239-AA31-8C08B22CBF44}" destId="{A3E90851-5523-4195-BF44-EE29A49306CB}" srcOrd="0" destOrd="0" parTransId="{B280A47B-1F1D-4D85-A9D3-C35E3F34B122}" sibTransId="{515120D7-B924-4A51-8882-FA7AB323D7A4}"/>
    <dgm:cxn modelId="{8A340835-FD91-43B8-B901-E86FB532849D}" srcId="{F0C43BC7-0B40-4B4C-99FB-28C8161FD48A}" destId="{473440C5-C520-4226-8A7F-47C9AC0CABB2}" srcOrd="1" destOrd="0" parTransId="{2C7E859E-CA6F-40CA-91D6-A4ECE88EA240}" sibTransId="{EBE354EA-1E1D-463F-AF14-3FF9C9F3EE35}"/>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4C473AA5-8130-45A3-90BA-008ACD3328C5}" type="presOf" srcId="{8A9AA25A-0FFF-4C46-BEBD-E31DD56BAE9E}" destId="{AB8BDBB6-E382-4007-A73B-6D07AA6202C4}"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9B228E2B-6EB2-44FA-AA01-FA11471560E6}" type="presOf" srcId="{1F4F61C2-DD58-487C-9FD2-A5F756BF2F33}" destId="{97D63AB8-7C7D-405C-9C71-E8F43BB4CA6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FB801CA-9EDA-44B3-A32C-0B1FEB8FF0F5}" type="presOf" srcId="{03B13616-F761-4A97-BFE7-D10597F1EFFE}" destId="{637B1EF9-9A90-4191-A66A-4F4D1FB26665}"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BD53DA0A-F579-4F40-8C09-89496458696F}"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7ECC0B8A-C020-48A2-B4D9-967B87786F32}" type="presOf" srcId="{3239DF5D-AA24-4D8E-881B-D4EDD9958525}" destId="{89ED1F14-88E8-44C7-9E9C-590FFAF3DE35}"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81425E94-51DD-49EB-8D0F-6DA4F474283D}" type="presOf" srcId="{0A8536FC-5EBA-4991-BB4F-6198C4627F4A}" destId="{CBC6442A-B143-4A3A-8D1F-D68693F2B6FF}"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0B6AE723-5627-473E-934A-BD323DDAAB13}" type="presOf" srcId="{E422103F-9A31-4980-A5FD-AB7FD8C51C87}" destId="{86721F51-7133-4076-B308-CBEFCE65CEE0}" srcOrd="0" destOrd="0" presId="urn:microsoft.com/office/officeart/2005/8/layout/vList2"/>
    <dgm:cxn modelId="{27550ED4-CC57-4465-B1CB-BEA8B7A6BD77}" srcId="{C8805834-14D2-4477-B7E7-F37419C755DB}" destId="{E422103F-9A31-4980-A5FD-AB7FD8C51C87}" srcOrd="5" destOrd="0" parTransId="{7F707802-D6BC-489D-BD8E-05CA12F6F292}" sibTransId="{D88357E6-05FF-41C7-84D1-8B0E5172CBE1}"/>
    <dgm:cxn modelId="{A03383DB-6317-4259-ABC8-09A62ED7B8E5}"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DAAF3F6F-FF5C-484B-B089-19F4F0D2E5C5}" type="presOf" srcId="{D4748369-2784-4208-9260-6A50F1B97022}" destId="{2DBB7390-2C8F-452E-ABEF-C317FB98D583}"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76D9261C-C870-4255-82C3-8C48E8BC88F4}" type="presOf" srcId="{2723CA21-AE6B-4FEC-A1D1-E85C7E8B52E8}" destId="{995C0DC1-0311-461C-BE8C-D5DB7D6F0F2A}"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652DD10A-FE5D-413F-891E-391D36148A0D}" type="presOf" srcId="{C8805834-14D2-4477-B7E7-F37419C755DB}" destId="{3F65A0C7-7706-4014-AE48-23113B705DB7}"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7F3018D8-E19D-4C19-A399-8C5B5908ACDA}"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F1FD0BBF-45D5-40FF-93B4-F53DD833C7A9}" type="presOf" srcId="{C8805834-14D2-4477-B7E7-F37419C755DB}" destId="{3F65A0C7-7706-4014-AE48-23113B705DB7}"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B7096244-C956-4249-82E0-13B05A99CEDF}" type="presOf" srcId="{6A0B9359-E6BC-4989-A1B3-7CD48DE44E69}" destId="{68939DFC-2963-4F8F-9855-1913662AF088}" srcOrd="0" destOrd="0"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CA134C2D-823C-475F-BDFC-BAACA4E997A1}" type="presOf" srcId="{7849B53E-3E77-4DE2-92D9-0B92491FF270}" destId="{01F93A9F-33B1-4723-996C-B4915796595D}"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0" y="128940"/>
        <a:ext cx="8077200" cy="383760"/>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0" y="2367420"/>
        <a:ext cx="8077200" cy="383760"/>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3512940"/>
        <a:ext cx="8077200" cy="383760"/>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64139"/>
        <a:ext cx="8077200" cy="383760"/>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0" y="3958620"/>
        <a:ext cx="8077200" cy="383760"/>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0" y="1757"/>
        <a:ext cx="8077200" cy="514800"/>
      </dsp:txXfrm>
    </dsp:sp>
    <dsp:sp modelId="{8EEA1C7F-60C9-4B1F-99CE-2D84BFEEFF32}">
      <dsp:nvSpPr>
        <dsp:cNvPr id="0" name=""/>
        <dsp:cNvSpPr/>
      </dsp:nvSpPr>
      <dsp:spPr>
        <a:xfrm>
          <a:off x="0" y="516557"/>
          <a:ext cx="8077200"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30"/>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0" y="1632287"/>
        <a:ext cx="8077200" cy="51480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0" y="2989577"/>
        <a:ext cx="8077200" cy="514800"/>
      </dsp:txXfrm>
    </dsp:sp>
    <dsp:sp modelId="{85F46B6A-AA75-48CA-B76B-2693638CEE5E}">
      <dsp:nvSpPr>
        <dsp:cNvPr id="0" name=""/>
        <dsp:cNvSpPr/>
      </dsp:nvSpPr>
      <dsp:spPr>
        <a:xfrm>
          <a:off x="0" y="3504377"/>
          <a:ext cx="8077200"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5"/>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0" y="165243"/>
        <a:ext cx="8001000" cy="311805"/>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0" y="1001793"/>
        <a:ext cx="8001000" cy="311805"/>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0" y="1528878"/>
        <a:ext cx="8001000" cy="311805"/>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0" y="2526888"/>
        <a:ext cx="8001000" cy="311805"/>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0" y="3363438"/>
        <a:ext cx="8001000" cy="311805"/>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0" y="4361448"/>
        <a:ext cx="8001000" cy="311805"/>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35"/>
        <a:ext cx="8382000" cy="777135"/>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0" y="789534"/>
        <a:ext cx="8382000" cy="777135"/>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0" y="1578932"/>
        <a:ext cx="8382000" cy="777135"/>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0" y="2368331"/>
        <a:ext cx="8382000" cy="777135"/>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0" y="3157729"/>
        <a:ext cx="8382000" cy="777135"/>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128"/>
        <a:ext cx="8382000" cy="7771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12/9/2009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9,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image" Target="../media/image53.gif"/><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png"/><Relationship Id="rId5" Type="http://schemas.openxmlformats.org/officeDocument/2006/relationships/oleObject" Target="../embeddings/oleObject4.bin"/><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0.jpe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slideLayout" Target="../slideLayouts/slideLayout2.xm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png"/><Relationship Id="rId1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3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emf"/></Relationships>
</file>

<file path=ppt/slides/_rels/slide36.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image" Target="../media/image126.gif"/></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30</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31</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ensory_homunculus.jpg"/>
          <p:cNvPicPr>
            <a:picLocks noChangeAspect="1"/>
          </p:cNvPicPr>
          <p:nvPr/>
        </p:nvPicPr>
        <p:blipFill>
          <a:blip r:embed="rId3" cstate="print"/>
          <a:stretch>
            <a:fillRect/>
          </a:stretch>
        </p:blipFill>
        <p:spPr>
          <a:xfrm>
            <a:off x="304800" y="1676400"/>
            <a:ext cx="3200400" cy="347554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err="1" smtClean="0"/>
              <a:t>Vibro</a:t>
            </a:r>
            <a:r>
              <a:rPr lang="en-US" dirty="0" smtClean="0"/>
              <a:t>-tactile Glove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pic>
        <p:nvPicPr>
          <p:cNvPr id="6" name="Picture 5" descr="20091013_IMG_2195.JPG"/>
          <p:cNvPicPr>
            <a:picLocks noChangeAspect="1"/>
          </p:cNvPicPr>
          <p:nvPr/>
        </p:nvPicPr>
        <p:blipFill>
          <a:blip r:embed="rId4" cstate="print">
            <a:lum contrast="30000"/>
          </a:blip>
          <a:srcRect t="10000" r="5833" b="5000"/>
          <a:stretch>
            <a:fillRect/>
          </a:stretch>
        </p:blipFill>
        <p:spPr>
          <a:xfrm rot="16200000">
            <a:off x="-483498" y="2159898"/>
            <a:ext cx="4724400" cy="2843003"/>
          </a:xfrm>
          <a:prstGeom prst="rect">
            <a:avLst/>
          </a:prstGeom>
        </p:spPr>
      </p:pic>
      <p:pic>
        <p:nvPicPr>
          <p:cNvPr id="7" name="Picture 6" descr="images.jpg"/>
          <p:cNvPicPr>
            <a:picLocks noChangeAspect="1"/>
          </p:cNvPicPr>
          <p:nvPr/>
        </p:nvPicPr>
        <p:blipFill>
          <a:blip r:embed="rId5" cstate="print"/>
          <a:stretch>
            <a:fillRect/>
          </a:stretch>
        </p:blipFill>
        <p:spPr>
          <a:xfrm>
            <a:off x="6629400" y="2819400"/>
            <a:ext cx="1257300" cy="1066800"/>
          </a:xfrm>
          <a:prstGeom prst="rect">
            <a:avLst/>
          </a:prstGeom>
          <a:ln>
            <a:noFill/>
          </a:ln>
          <a:effectLst>
            <a:outerShdw blurRad="292100" dist="139700" dir="2700000" algn="tl" rotWithShape="0">
              <a:srgbClr val="333333">
                <a:alpha val="65000"/>
              </a:srgbClr>
            </a:outerShdw>
          </a:effectLst>
        </p:spPr>
      </p:pic>
      <p:pic>
        <p:nvPicPr>
          <p:cNvPr id="9" name="Picture 8" descr="0802pg25_f1.jpg"/>
          <p:cNvPicPr>
            <a:picLocks noChangeAspect="1"/>
          </p:cNvPicPr>
          <p:nvPr/>
        </p:nvPicPr>
        <p:blipFill>
          <a:blip r:embed="rId6" cstate="print"/>
          <a:stretch>
            <a:fillRect/>
          </a:stretch>
        </p:blipFill>
        <p:spPr>
          <a:xfrm>
            <a:off x="3924300" y="1143000"/>
            <a:ext cx="1524000" cy="1524000"/>
          </a:xfrm>
          <a:prstGeom prst="rect">
            <a:avLst/>
          </a:prstGeom>
        </p:spPr>
      </p:pic>
      <p:cxnSp>
        <p:nvCxnSpPr>
          <p:cNvPr id="11" name="Straight Arrow Connector 10"/>
          <p:cNvCxnSpPr>
            <a:stCxn id="9" idx="1"/>
          </p:cNvCxnSpPr>
          <p:nvPr/>
        </p:nvCxnSpPr>
        <p:spPr>
          <a:xfrm rot="10800000" flipV="1">
            <a:off x="3048000" y="1905000"/>
            <a:ext cx="8763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6600" y="2438400"/>
            <a:ext cx="304800" cy="3556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p:cNvSpPr/>
          <p:nvPr/>
        </p:nvSpPr>
        <p:spPr>
          <a:xfrm>
            <a:off x="7391400" y="4114800"/>
            <a:ext cx="1143000" cy="1219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USB Serial Interface</a:t>
            </a:r>
            <a:endParaRPr lang="en-US" dirty="0">
              <a:solidFill>
                <a:schemeClr val="tx1"/>
              </a:solidFill>
              <a:latin typeface="Times" pitchFamily="18" charset="0"/>
              <a:cs typeface="Times" pitchFamily="18" charset="0"/>
            </a:endParaRPr>
          </a:p>
        </p:txBody>
      </p:sp>
      <p:pic>
        <p:nvPicPr>
          <p:cNvPr id="13" name="Picture 12" descr="Screenshot.bmp"/>
          <p:cNvPicPr>
            <a:picLocks noChangeAspect="1"/>
          </p:cNvPicPr>
          <p:nvPr/>
        </p:nvPicPr>
        <p:blipFill>
          <a:blip r:embed="rId7" cstate="print"/>
          <a:srcRect/>
          <a:stretch>
            <a:fillRect/>
          </a:stretch>
        </p:blipFill>
        <p:spPr>
          <a:xfrm>
            <a:off x="5715000" y="1143000"/>
            <a:ext cx="2895600" cy="1334906"/>
          </a:xfrm>
          <a:prstGeom prst="rect">
            <a:avLst/>
          </a:prstGeom>
          <a:ln>
            <a:noFill/>
          </a:ln>
          <a:effectLst>
            <a:outerShdw blurRad="292100" dist="139700" dir="2700000" algn="tl" rotWithShape="0">
              <a:srgbClr val="333333">
                <a:alpha val="65000"/>
              </a:srgbClr>
            </a:outerShdw>
          </a:effectLst>
        </p:spPr>
      </p:pic>
      <p:cxnSp>
        <p:nvCxnSpPr>
          <p:cNvPr id="19" name="Elbow Connector 18"/>
          <p:cNvCxnSpPr>
            <a:stCxn id="7" idx="3"/>
            <a:endCxn id="15" idx="3"/>
          </p:cNvCxnSpPr>
          <p:nvPr/>
        </p:nvCxnSpPr>
        <p:spPr>
          <a:xfrm>
            <a:off x="7886700" y="3352800"/>
            <a:ext cx="647700" cy="1371600"/>
          </a:xfrm>
          <a:prstGeom prst="bentConnector3">
            <a:avLst>
              <a:gd name="adj1" fmla="val 135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15000" y="4114800"/>
            <a:ext cx="1143000" cy="12192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Micro Controller</a:t>
            </a:r>
            <a:endParaRPr lang="en-US" dirty="0">
              <a:solidFill>
                <a:schemeClr val="tx1"/>
              </a:solidFill>
              <a:latin typeface="Times" pitchFamily="18" charset="0"/>
              <a:cs typeface="Times" pitchFamily="18" charset="0"/>
            </a:endParaRPr>
          </a:p>
        </p:txBody>
      </p:sp>
      <p:cxnSp>
        <p:nvCxnSpPr>
          <p:cNvPr id="26" name="Straight Arrow Connector 25"/>
          <p:cNvCxnSpPr>
            <a:stCxn id="15" idx="1"/>
            <a:endCxn id="22" idx="3"/>
          </p:cNvCxnSpPr>
          <p:nvPr/>
        </p:nvCxnSpPr>
        <p:spPr>
          <a:xfrm rot="10800000">
            <a:off x="6858000" y="4724400"/>
            <a:ext cx="5334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14800" y="4114800"/>
            <a:ext cx="1143000" cy="12192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Motor Driver</a:t>
            </a:r>
            <a:endParaRPr lang="en-US" dirty="0">
              <a:solidFill>
                <a:schemeClr val="tx1"/>
              </a:solidFill>
              <a:latin typeface="Times" pitchFamily="18" charset="0"/>
              <a:cs typeface="Times" pitchFamily="18" charset="0"/>
            </a:endParaRPr>
          </a:p>
        </p:txBody>
      </p:sp>
      <p:cxnSp>
        <p:nvCxnSpPr>
          <p:cNvPr id="30" name="Straight Arrow Connector 29"/>
          <p:cNvCxnSpPr>
            <a:stCxn id="22" idx="1"/>
            <a:endCxn id="28" idx="3"/>
          </p:cNvCxnSpPr>
          <p:nvPr/>
        </p:nvCxnSpPr>
        <p:spPr>
          <a:xfrm rot="10800000">
            <a:off x="5257800" y="4724400"/>
            <a:ext cx="4572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0"/>
            <a:endCxn id="9" idx="2"/>
          </p:cNvCxnSpPr>
          <p:nvPr/>
        </p:nvCxnSpPr>
        <p:spPr>
          <a:xfrm rot="5400000" flipH="1" flipV="1">
            <a:off x="3962400" y="3390900"/>
            <a:ext cx="14478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1"/>
          </p:cNvCxnSpPr>
          <p:nvPr/>
        </p:nvCxnSpPr>
        <p:spPr>
          <a:xfrm rot="10800000">
            <a:off x="1676400" y="4343400"/>
            <a:ext cx="2438400" cy="381000"/>
          </a:xfrm>
          <a:prstGeom prst="bentConnector3">
            <a:avLst>
              <a:gd name="adj1" fmla="val 239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5" idx="2"/>
          </p:cNvCxnSpPr>
          <p:nvPr/>
        </p:nvCxnSpPr>
        <p:spPr>
          <a:xfrm rot="5400000" flipH="1">
            <a:off x="4895850" y="2266950"/>
            <a:ext cx="304800" cy="5829300"/>
          </a:xfrm>
          <a:prstGeom prst="bentConnector4">
            <a:avLst>
              <a:gd name="adj1" fmla="val -183333"/>
              <a:gd name="adj2" fmla="val 7690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22" idx="0"/>
          </p:cNvCxnSpPr>
          <p:nvPr/>
        </p:nvCxnSpPr>
        <p:spPr>
          <a:xfrm rot="16200000" flipV="1">
            <a:off x="4248150" y="2076450"/>
            <a:ext cx="228600" cy="3848100"/>
          </a:xfrm>
          <a:prstGeom prst="bent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dissolve">
                                      <p:cBhvr>
                                        <p:cTn id="42" dur="500"/>
                                        <p:tgtEl>
                                          <p:spTgt spid="2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dissolve">
                                      <p:cBhvr>
                                        <p:cTn id="51" dur="500"/>
                                        <p:tgtEl>
                                          <p:spTgt spid="30"/>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dissolve">
                                      <p:cBhvr>
                                        <p:cTn id="59" dur="500"/>
                                        <p:tgtEl>
                                          <p:spTgt spid="52"/>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of Basic Expressions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pic>
        <p:nvPicPr>
          <p:cNvPr id="94" name="Picture 93" descr="FE.bmp"/>
          <p:cNvPicPr>
            <a:picLocks noChangeAspect="1"/>
          </p:cNvPicPr>
          <p:nvPr/>
        </p:nvPicPr>
        <p:blipFill>
          <a:blip r:embed="rId2" cstate="print"/>
          <a:stretch>
            <a:fillRect/>
          </a:stretch>
        </p:blipFill>
        <p:spPr>
          <a:xfrm>
            <a:off x="2286000" y="1162418"/>
            <a:ext cx="4572000" cy="49335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pic>
        <p:nvPicPr>
          <p:cNvPr id="52226" name="Picture 2"/>
          <p:cNvPicPr>
            <a:picLocks noChangeAspect="1" noChangeArrowheads="1"/>
          </p:cNvPicPr>
          <p:nvPr/>
        </p:nvPicPr>
        <p:blipFill>
          <a:blip r:embed="rId2" cstate="print"/>
          <a:srcRect/>
          <a:stretch>
            <a:fillRect/>
          </a:stretch>
        </p:blipFill>
        <p:spPr bwMode="auto">
          <a:xfrm>
            <a:off x="4648200" y="1143000"/>
            <a:ext cx="3300030" cy="250190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3" cstate="print"/>
          <a:srcRect l="4999"/>
          <a:stretch>
            <a:fillRect/>
          </a:stretch>
        </p:blipFill>
        <p:spPr bwMode="auto">
          <a:xfrm>
            <a:off x="1371600" y="1143000"/>
            <a:ext cx="2895600" cy="2518167"/>
          </a:xfrm>
          <a:prstGeom prst="rect">
            <a:avLst/>
          </a:prstGeom>
          <a:ln>
            <a:noFill/>
          </a:ln>
          <a:effectLst>
            <a:outerShdw blurRad="292100" dist="139700" dir="2700000" algn="tl" rotWithShape="0">
              <a:srgbClr val="333333">
                <a:alpha val="65000"/>
              </a:srgbClr>
            </a:outerShdw>
          </a:effectLst>
        </p:spPr>
      </p:pic>
      <p:pic>
        <p:nvPicPr>
          <p:cNvPr id="52228" name="Picture 4" descr="TimeMatrix"/>
          <p:cNvPicPr>
            <a:picLocks noChangeAspect="1" noChangeArrowheads="1"/>
          </p:cNvPicPr>
          <p:nvPr/>
        </p:nvPicPr>
        <p:blipFill>
          <a:blip r:embed="rId4" cstate="print"/>
          <a:srcRect/>
          <a:stretch>
            <a:fillRect/>
          </a:stretch>
        </p:blipFill>
        <p:spPr bwMode="auto">
          <a:xfrm>
            <a:off x="1295400" y="3733800"/>
            <a:ext cx="3048000" cy="2289196"/>
          </a:xfrm>
          <a:prstGeom prst="rect">
            <a:avLst/>
          </a:prstGeom>
          <a:ln>
            <a:noFill/>
          </a:ln>
          <a:effectLst>
            <a:outerShdw blurRad="292100" dist="139700" dir="2700000" algn="tl" rotWithShape="0">
              <a:srgbClr val="333333">
                <a:alpha val="65000"/>
              </a:srgbClr>
            </a:outerShdw>
          </a:effectLst>
        </p:spPr>
      </p:pic>
      <p:pic>
        <p:nvPicPr>
          <p:cNvPr id="52229" name="Picture 5" descr="ResponseTime"/>
          <p:cNvPicPr>
            <a:picLocks noChangeAspect="1" noChangeArrowheads="1"/>
          </p:cNvPicPr>
          <p:nvPr/>
        </p:nvPicPr>
        <p:blipFill>
          <a:blip r:embed="rId5" cstate="print"/>
          <a:srcRect l="16512" t="6461" r="5548"/>
          <a:stretch>
            <a:fillRect/>
          </a:stretch>
        </p:blipFill>
        <p:spPr bwMode="auto">
          <a:xfrm>
            <a:off x="5105400" y="3686058"/>
            <a:ext cx="2590800" cy="23337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743200" y="1244600"/>
          <a:ext cx="6096000" cy="233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8"/>
          <p:cNvGraphicFramePr>
            <a:graphicFrameLocks noGrp="1"/>
          </p:cNvGraphicFramePr>
          <p:nvPr/>
        </p:nvGraphicFramePr>
        <p:xfrm>
          <a:off x="2819400" y="2000250"/>
          <a:ext cx="4419600" cy="142875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Colors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192024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color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hair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ched Right Arrow 25"/>
          <p:cNvSpPr/>
          <p:nvPr/>
        </p:nvSpPr>
        <p:spPr>
          <a:xfrm rot="5400000">
            <a:off x="5715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Conveying Body Mannerisms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pic>
        <p:nvPicPr>
          <p:cNvPr id="55298" name="Picture 2" descr="Diagram"/>
          <p:cNvPicPr>
            <a:picLocks noChangeAspect="1" noChangeArrowheads="1"/>
          </p:cNvPicPr>
          <p:nvPr/>
        </p:nvPicPr>
        <p:blipFill>
          <a:blip r:embed="rId2" cstate="print"/>
          <a:srcRect/>
          <a:stretch>
            <a:fillRect/>
          </a:stretch>
        </p:blipFill>
        <p:spPr bwMode="auto">
          <a:xfrm>
            <a:off x="5029200" y="1371600"/>
            <a:ext cx="3505200" cy="4225058"/>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57200" y="1981200"/>
            <a:ext cx="1600200" cy="1638300"/>
            <a:chOff x="457200" y="2705100"/>
            <a:chExt cx="1600200" cy="1638300"/>
          </a:xfrm>
        </p:grpSpPr>
        <p:pic>
          <p:nvPicPr>
            <p:cNvPr id="6" name="Picture 5" descr="exercise-w2-1.jpg"/>
            <p:cNvPicPr>
              <a:picLocks noChangeAspect="1"/>
            </p:cNvPicPr>
            <p:nvPr/>
          </p:nvPicPr>
          <p:blipFill>
            <a:blip r:embed="rId3" cstate="print"/>
            <a:srcRect t="42339" r="76786"/>
            <a:stretch>
              <a:fillRect/>
            </a:stretch>
          </p:blipFill>
          <p:spPr>
            <a:xfrm>
              <a:off x="457200" y="3048000"/>
              <a:ext cx="588818" cy="1295400"/>
            </a:xfrm>
            <a:prstGeom prst="rect">
              <a:avLst/>
            </a:prstGeom>
          </p:spPr>
        </p:pic>
        <p:pic>
          <p:nvPicPr>
            <p:cNvPr id="7" name="Picture 6" descr="exercise-w2-1.jpg"/>
            <p:cNvPicPr>
              <a:picLocks noChangeAspect="1"/>
            </p:cNvPicPr>
            <p:nvPr/>
          </p:nvPicPr>
          <p:blipFill>
            <a:blip r:embed="rId3" cstate="print"/>
            <a:srcRect l="25000" t="50000" r="48214" b="9677"/>
            <a:stretch>
              <a:fillRect/>
            </a:stretch>
          </p:blipFill>
          <p:spPr>
            <a:xfrm>
              <a:off x="1238250" y="3048000"/>
              <a:ext cx="819150" cy="1295400"/>
            </a:xfrm>
            <a:prstGeom prst="rect">
              <a:avLst/>
            </a:prstGeom>
          </p:spPr>
        </p:pic>
        <p:sp>
          <p:nvSpPr>
            <p:cNvPr id="8" name="TextBox 7"/>
            <p:cNvSpPr txBox="1"/>
            <p:nvPr/>
          </p:nvSpPr>
          <p:spPr>
            <a:xfrm>
              <a:off x="556386" y="2705100"/>
              <a:ext cx="1424814" cy="369332"/>
            </a:xfrm>
            <a:prstGeom prst="rect">
              <a:avLst/>
            </a:prstGeom>
            <a:noFill/>
          </p:spPr>
          <p:txBody>
            <a:bodyPr wrap="none" rtlCol="0">
              <a:spAutoFit/>
            </a:bodyPr>
            <a:lstStyle/>
            <a:p>
              <a:r>
                <a:rPr lang="en-US" dirty="0" smtClean="0">
                  <a:latin typeface="Times" pitchFamily="18" charset="0"/>
                  <a:cs typeface="Times" pitchFamily="18" charset="0"/>
                </a:rPr>
                <a:t>Body Posture</a:t>
              </a:r>
              <a:endParaRPr lang="en-US" dirty="0">
                <a:latin typeface="Times" pitchFamily="18" charset="0"/>
                <a:cs typeface="Times" pitchFamily="18" charset="0"/>
              </a:endParaRPr>
            </a:p>
          </p:txBody>
        </p:sp>
      </p:grpSp>
      <p:grpSp>
        <p:nvGrpSpPr>
          <p:cNvPr id="13" name="Group 12"/>
          <p:cNvGrpSpPr/>
          <p:nvPr/>
        </p:nvGrpSpPr>
        <p:grpSpPr>
          <a:xfrm>
            <a:off x="2743200" y="2057400"/>
            <a:ext cx="1550424" cy="1524000"/>
            <a:chOff x="2844800" y="2667000"/>
            <a:chExt cx="1550424" cy="1524000"/>
          </a:xfrm>
        </p:grpSpPr>
        <p:pic>
          <p:nvPicPr>
            <p:cNvPr id="10" name="Picture 9" descr="exercise-w2-1.jpg"/>
            <p:cNvPicPr>
              <a:picLocks noChangeAspect="1"/>
            </p:cNvPicPr>
            <p:nvPr/>
          </p:nvPicPr>
          <p:blipFill>
            <a:blip r:embed="rId3" cstate="print"/>
            <a:srcRect l="5357" r="69643" b="63710"/>
            <a:stretch>
              <a:fillRect/>
            </a:stretch>
          </p:blipFill>
          <p:spPr>
            <a:xfrm>
              <a:off x="2971800" y="2997200"/>
              <a:ext cx="677334" cy="1143000"/>
            </a:xfrm>
            <a:prstGeom prst="rect">
              <a:avLst/>
            </a:prstGeom>
          </p:spPr>
        </p:pic>
        <p:pic>
          <p:nvPicPr>
            <p:cNvPr id="11" name="Picture 10" descr="exercise-w2-1.jpg"/>
            <p:cNvPicPr>
              <a:picLocks noChangeAspect="1"/>
            </p:cNvPicPr>
            <p:nvPr/>
          </p:nvPicPr>
          <p:blipFill>
            <a:blip r:embed="rId3" cstate="print"/>
            <a:srcRect l="85714" b="50000"/>
            <a:stretch>
              <a:fillRect/>
            </a:stretch>
          </p:blipFill>
          <p:spPr>
            <a:xfrm>
              <a:off x="3810000" y="2971800"/>
              <a:ext cx="533400" cy="1219200"/>
            </a:xfrm>
            <a:prstGeom prst="rect">
              <a:avLst/>
            </a:prstGeom>
          </p:spPr>
        </p:pic>
        <p:sp>
          <p:nvSpPr>
            <p:cNvPr id="12" name="TextBox 11"/>
            <p:cNvSpPr txBox="1"/>
            <p:nvPr/>
          </p:nvSpPr>
          <p:spPr>
            <a:xfrm>
              <a:off x="2844800" y="2667000"/>
              <a:ext cx="1550424" cy="369332"/>
            </a:xfrm>
            <a:prstGeom prst="rect">
              <a:avLst/>
            </a:prstGeom>
            <a:noFill/>
          </p:spPr>
          <p:txBody>
            <a:bodyPr wrap="none" rtlCol="0">
              <a:spAutoFit/>
            </a:bodyPr>
            <a:lstStyle/>
            <a:p>
              <a:r>
                <a:rPr lang="en-US" dirty="0" smtClean="0">
                  <a:latin typeface="Times" pitchFamily="18" charset="0"/>
                  <a:cs typeface="Times" pitchFamily="18" charset="0"/>
                </a:rPr>
                <a:t>Body Gestures</a:t>
              </a:r>
              <a:endParaRPr lang="en-US" dirty="0">
                <a:latin typeface="Times" pitchFamily="18" charset="0"/>
                <a:cs typeface="Times" pitchFamily="18" charset="0"/>
              </a:endParaRPr>
            </a:p>
          </p:txBody>
        </p:sp>
      </p:grpSp>
      <p:sp>
        <p:nvSpPr>
          <p:cNvPr id="14" name="Oval 13"/>
          <p:cNvSpPr/>
          <p:nvPr/>
        </p:nvSpPr>
        <p:spPr>
          <a:xfrm>
            <a:off x="1828800" y="1219200"/>
            <a:ext cx="12954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Enactor</a:t>
            </a:r>
            <a:endParaRPr lang="en-US" dirty="0"/>
          </a:p>
        </p:txBody>
      </p:sp>
      <p:cxnSp>
        <p:nvCxnSpPr>
          <p:cNvPr id="16" name="Straight Arrow Connector 15"/>
          <p:cNvCxnSpPr>
            <a:stCxn id="14" idx="3"/>
          </p:cNvCxnSpPr>
          <p:nvPr/>
        </p:nvCxnSpPr>
        <p:spPr>
          <a:xfrm rot="5400000">
            <a:off x="1606738" y="1569430"/>
            <a:ext cx="176633" cy="6469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5"/>
            <a:endCxn id="12" idx="0"/>
          </p:cNvCxnSpPr>
          <p:nvPr/>
        </p:nvCxnSpPr>
        <p:spPr>
          <a:xfrm rot="16200000" flipH="1">
            <a:off x="3100036" y="1639023"/>
            <a:ext cx="252833" cy="58391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 y="39624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410200"/>
            <a:ext cx="16002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Recipient</a:t>
            </a:r>
            <a:endParaRPr lang="en-US" dirty="0"/>
          </a:p>
        </p:txBody>
      </p:sp>
      <p:cxnSp>
        <p:nvCxnSpPr>
          <p:cNvPr id="22" name="Straight Connector 21"/>
          <p:cNvCxnSpPr/>
          <p:nvPr/>
        </p:nvCxnSpPr>
        <p:spPr>
          <a:xfrm>
            <a:off x="304800" y="42672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8800" y="3924300"/>
            <a:ext cx="1388009" cy="369332"/>
          </a:xfrm>
          <a:prstGeom prst="rect">
            <a:avLst/>
          </a:prstGeom>
          <a:noFill/>
        </p:spPr>
        <p:txBody>
          <a:bodyPr wrap="none" rtlCol="0">
            <a:spAutoFit/>
          </a:bodyPr>
          <a:lstStyle/>
          <a:p>
            <a:r>
              <a:rPr lang="en-US" dirty="0" smtClean="0"/>
              <a:t>Social Mirror</a:t>
            </a:r>
            <a:endParaRPr lang="en-US" dirty="0"/>
          </a:p>
        </p:txBody>
      </p:sp>
      <p:sp>
        <p:nvSpPr>
          <p:cNvPr id="25" name="Rectangle 24"/>
          <p:cNvSpPr/>
          <p:nvPr/>
        </p:nvSpPr>
        <p:spPr>
          <a:xfrm>
            <a:off x="990600" y="4800600"/>
            <a:ext cx="2895600"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Social Interaction Assistant</a:t>
            </a:r>
            <a:endParaRPr lang="en-US" dirty="0"/>
          </a:p>
        </p:txBody>
      </p:sp>
      <p:sp>
        <p:nvSpPr>
          <p:cNvPr id="27" name="Notched Right Arrow 26"/>
          <p:cNvSpPr/>
          <p:nvPr/>
        </p:nvSpPr>
        <p:spPr>
          <a:xfrm rot="5400000">
            <a:off x="30099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1" idx="7"/>
          </p:cNvCxnSpPr>
          <p:nvPr/>
        </p:nvCxnSpPr>
        <p:spPr>
          <a:xfrm rot="5400000" flipH="1" flipV="1">
            <a:off x="3071113" y="5000344"/>
            <a:ext cx="405233" cy="615346"/>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1"/>
          </p:cNvCxnSpPr>
          <p:nvPr/>
        </p:nvCxnSpPr>
        <p:spPr>
          <a:xfrm rot="16200000" flipV="1">
            <a:off x="1362357" y="5038446"/>
            <a:ext cx="405231" cy="539144"/>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Model</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sp>
        <p:nvSpPr>
          <p:cNvPr id="5" name="Block Arc 4"/>
          <p:cNvSpPr/>
          <p:nvPr/>
        </p:nvSpPr>
        <p:spPr>
          <a:xfrm rot="11700429">
            <a:off x="2705100" y="1333500"/>
            <a:ext cx="3733800" cy="3657600"/>
          </a:xfrm>
          <a:prstGeom prst="blockArc">
            <a:avLst>
              <a:gd name="adj1" fmla="val 193526"/>
              <a:gd name="adj2" fmla="val 71401"/>
              <a:gd name="adj3" fmla="val 6506"/>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schemeClr val="tx1"/>
              </a:solidFill>
            </a:endParaRPr>
          </a:p>
        </p:txBody>
      </p:sp>
      <p:sp>
        <p:nvSpPr>
          <p:cNvPr id="6" name="AutoShape 3"/>
          <p:cNvSpPr>
            <a:spLocks noChangeArrowheads="1"/>
          </p:cNvSpPr>
          <p:nvPr/>
        </p:nvSpPr>
        <p:spPr bwMode="auto">
          <a:xfrm>
            <a:off x="1485900" y="1866900"/>
            <a:ext cx="1828800" cy="914400"/>
          </a:xfrm>
          <a:prstGeom prst="roundRect">
            <a:avLst>
              <a:gd name="adj" fmla="val 16667"/>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Sensor &amp; Actuator Technologies</a:t>
            </a:r>
            <a:endParaRPr kumimoji="0" lang="en-US" sz="1800" b="0" i="0" u="none" strike="noStrike" cap="none" normalizeH="0" baseline="0" dirty="0" smtClean="0">
              <a:ln>
                <a:noFill/>
              </a:ln>
              <a:solidFill>
                <a:schemeClr val="tx1"/>
              </a:solidFill>
              <a:effectLst/>
              <a:latin typeface="Arial" pitchFamily="34" charset="0"/>
            </a:endParaRPr>
          </a:p>
        </p:txBody>
      </p:sp>
      <p:sp>
        <p:nvSpPr>
          <p:cNvPr id="7" name="AutoShape 4"/>
          <p:cNvSpPr>
            <a:spLocks noChangeArrowheads="1"/>
          </p:cNvSpPr>
          <p:nvPr/>
        </p:nvSpPr>
        <p:spPr bwMode="auto">
          <a:xfrm>
            <a:off x="5829300" y="1866900"/>
            <a:ext cx="1828800" cy="914400"/>
          </a:xfrm>
          <a:prstGeom prst="roundRect">
            <a:avLst>
              <a:gd name="adj" fmla="val 16667"/>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Human Computer Interaction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8" name="AutoShape 5"/>
          <p:cNvSpPr>
            <a:spLocks noChangeArrowheads="1"/>
          </p:cNvSpPr>
          <p:nvPr/>
        </p:nvSpPr>
        <p:spPr bwMode="auto">
          <a:xfrm>
            <a:off x="3619500" y="4610100"/>
            <a:ext cx="1828800" cy="914400"/>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Machine Learning and Pattern Recognition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9" name="Oval 8"/>
          <p:cNvSpPr>
            <a:spLocks noChangeArrowheads="1"/>
          </p:cNvSpPr>
          <p:nvPr/>
        </p:nvSpPr>
        <p:spPr bwMode="auto">
          <a:xfrm>
            <a:off x="3617188" y="2227116"/>
            <a:ext cx="1828800" cy="18288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Oval 9"/>
          <p:cNvSpPr>
            <a:spLocks noChangeArrowheads="1"/>
          </p:cNvSpPr>
          <p:nvPr/>
        </p:nvSpPr>
        <p:spPr bwMode="auto">
          <a:xfrm>
            <a:off x="4074388" y="2730496"/>
            <a:ext cx="914400" cy="914400"/>
          </a:xfrm>
          <a:prstGeom prst="ellipse">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1" name="WordArt 7" descr="Social and Behavioral "/>
          <p:cNvSpPr>
            <a:spLocks noChangeArrowheads="1" noChangeShapeType="1" noTextEdit="1"/>
          </p:cNvSpPr>
          <p:nvPr/>
        </p:nvSpPr>
        <p:spPr bwMode="auto">
          <a:xfrm>
            <a:off x="3848100" y="2476500"/>
            <a:ext cx="1371600" cy="1371600"/>
          </a:xfrm>
          <a:prstGeom prst="rect">
            <a:avLst/>
          </a:prstGeom>
        </p:spPr>
        <p:txBody>
          <a:bodyPr spcFirstLastPara="1" wrap="none" numCol="1" fromWordArt="1">
            <a:prstTxWarp prst="textArchUp">
              <a:avLst>
                <a:gd name="adj" fmla="val 592626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glow rad="63500">
                    <a:schemeClr val="accent1">
                      <a:satMod val="175000"/>
                      <a:alpha val="40000"/>
                    </a:schemeClr>
                  </a:glow>
                </a:effectLst>
                <a:latin typeface="Adobe Garamond Pro"/>
              </a:rPr>
              <a:t>Social, Behavioral &amp; Personal Dynamics</a:t>
            </a:r>
            <a:endParaRPr lang="en-US" sz="1200" b="1" kern="10" spc="240" dirty="0">
              <a:ln w="9525">
                <a:solidFill>
                  <a:srgbClr val="000000"/>
                </a:solidFill>
                <a:round/>
                <a:headEnd/>
                <a:tailEnd/>
              </a:ln>
              <a:solidFill>
                <a:srgbClr val="000000"/>
              </a:solidFill>
              <a:effectLst>
                <a:glow rad="63500">
                  <a:schemeClr val="accent1">
                    <a:satMod val="175000"/>
                    <a:alpha val="40000"/>
                  </a:schemeClr>
                </a:glow>
              </a:effectLst>
              <a:latin typeface="Adobe Garamond Pro"/>
            </a:endParaRPr>
          </a:p>
        </p:txBody>
      </p:sp>
      <p:sp>
        <p:nvSpPr>
          <p:cNvPr id="12" name="TextBox 9"/>
          <p:cNvSpPr txBox="1"/>
          <p:nvPr/>
        </p:nvSpPr>
        <p:spPr>
          <a:xfrm>
            <a:off x="4229100" y="3009900"/>
            <a:ext cx="52931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Adobe Garamond Pro" pitchFamily="18" charset="0"/>
              </a:rPr>
              <a:t> SIA</a:t>
            </a:r>
            <a:endParaRPr lang="en-US" sz="1400" b="1" dirty="0">
              <a:latin typeface="Adobe Garamond Pro" pitchFamily="18" charset="0"/>
            </a:endParaRPr>
          </a:p>
        </p:txBody>
      </p:sp>
      <p:sp>
        <p:nvSpPr>
          <p:cNvPr id="13" name="WordArt 7" descr="Social and Behavioral "/>
          <p:cNvSpPr>
            <a:spLocks noChangeArrowheads="1" noChangeShapeType="1" noTextEdit="1"/>
          </p:cNvSpPr>
          <p:nvPr/>
        </p:nvSpPr>
        <p:spPr bwMode="auto">
          <a:xfrm>
            <a:off x="3010355" y="1473021"/>
            <a:ext cx="3213898" cy="2819400"/>
          </a:xfrm>
          <a:prstGeom prst="rect">
            <a:avLst/>
          </a:prstGeom>
        </p:spPr>
        <p:txBody>
          <a:bodyPr spcFirstLastPara="1" wrap="none" numCol="1" fromWordArt="1">
            <a:prstTxWarp prst="textArchUp">
              <a:avLst>
                <a:gd name="adj" fmla="val 13580498"/>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Design &amp; Engineering</a:t>
            </a:r>
            <a:endParaRPr lang="en-US" sz="1200" b="1" kern="10" spc="240" dirty="0">
              <a:ln w="9525">
                <a:solidFill>
                  <a:srgbClr val="000000"/>
                </a:solidFill>
                <a:round/>
                <a:headEnd/>
                <a:tailEnd/>
              </a:ln>
              <a:solidFill>
                <a:srgbClr val="000000"/>
              </a:solidFill>
              <a:effectLst/>
              <a:latin typeface="Adobe Garamond Pro"/>
            </a:endParaRPr>
          </a:p>
        </p:txBody>
      </p:sp>
      <p:sp>
        <p:nvSpPr>
          <p:cNvPr id="14" name="WordArt 7" descr="Social and Behavioral "/>
          <p:cNvSpPr>
            <a:spLocks noChangeArrowheads="1" noChangeShapeType="1" noTextEdit="1"/>
          </p:cNvSpPr>
          <p:nvPr/>
        </p:nvSpPr>
        <p:spPr bwMode="auto">
          <a:xfrm rot="14867157">
            <a:off x="2448095" y="3027484"/>
            <a:ext cx="2057508" cy="1117128"/>
          </a:xfrm>
          <a:prstGeom prst="rect">
            <a:avLst/>
          </a:prstGeom>
        </p:spPr>
        <p:txBody>
          <a:bodyPr spcFirstLastPara="1" wrap="none" numCol="1" fromWordArt="1">
            <a:prstTxWarp prst="textArchUp">
              <a:avLst>
                <a:gd name="adj" fmla="val 11657455"/>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Modeling &amp; Simulation</a:t>
            </a:r>
            <a:endParaRPr lang="en-US" sz="1200" b="1" kern="10" spc="240" dirty="0">
              <a:ln w="9525">
                <a:solidFill>
                  <a:srgbClr val="000000"/>
                </a:solidFill>
                <a:round/>
                <a:headEnd/>
                <a:tailEnd/>
              </a:ln>
              <a:solidFill>
                <a:srgbClr val="000000"/>
              </a:solidFill>
              <a:effectLst/>
              <a:latin typeface="Adobe Garamond Pro"/>
            </a:endParaRPr>
          </a:p>
        </p:txBody>
      </p:sp>
      <p:sp>
        <p:nvSpPr>
          <p:cNvPr id="15" name="WordArt 7" descr="Social and Behavioral "/>
          <p:cNvSpPr>
            <a:spLocks noChangeArrowheads="1" noChangeShapeType="1" noTextEdit="1"/>
          </p:cNvSpPr>
          <p:nvPr/>
        </p:nvSpPr>
        <p:spPr bwMode="auto">
          <a:xfrm rot="7036381">
            <a:off x="4482611" y="3023865"/>
            <a:ext cx="2145325" cy="1261970"/>
          </a:xfrm>
          <a:prstGeom prst="rect">
            <a:avLst/>
          </a:prstGeom>
        </p:spPr>
        <p:txBody>
          <a:bodyPr spcFirstLastPara="1" wrap="none" numCol="1" fromWordArt="1">
            <a:prstTxWarp prst="textArchUp">
              <a:avLst>
                <a:gd name="adj" fmla="val 11682247"/>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Abstract Interaction</a:t>
            </a:r>
            <a:endParaRPr lang="en-US" sz="1200" b="1" kern="10" spc="240" dirty="0">
              <a:ln w="9525">
                <a:solidFill>
                  <a:srgbClr val="000000"/>
                </a:solidFill>
                <a:round/>
                <a:headEnd/>
                <a:tailEnd/>
              </a:ln>
              <a:solidFill>
                <a:srgbClr val="000000"/>
              </a:solidFill>
              <a:effectLst/>
              <a:latin typeface="Adobe Garamond Pro"/>
            </a:endParaRPr>
          </a:p>
        </p:txBody>
      </p:sp>
      <p:grpSp>
        <p:nvGrpSpPr>
          <p:cNvPr id="16" name="Group 15"/>
          <p:cNvGrpSpPr/>
          <p:nvPr/>
        </p:nvGrpSpPr>
        <p:grpSpPr>
          <a:xfrm>
            <a:off x="3314700" y="1665438"/>
            <a:ext cx="2528794" cy="1981770"/>
            <a:chOff x="2590800" y="1066230"/>
            <a:chExt cx="2528794" cy="1981770"/>
          </a:xfrm>
        </p:grpSpPr>
        <p:sp>
          <p:nvSpPr>
            <p:cNvPr id="26" name="Arc 25"/>
            <p:cNvSpPr/>
            <p:nvPr/>
          </p:nvSpPr>
          <p:spPr>
            <a:xfrm rot="16200000">
              <a:off x="2864312" y="792718"/>
              <a:ext cx="1981770" cy="2528794"/>
            </a:xfrm>
            <a:prstGeom prst="arc">
              <a:avLst>
                <a:gd name="adj1" fmla="val 18470783"/>
                <a:gd name="adj2" fmla="val 31526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7" name="Straight Arrow Connector 26"/>
            <p:cNvCxnSpPr>
              <a:endCxn id="9" idx="0"/>
            </p:cNvCxnSpPr>
            <p:nvPr/>
          </p:nvCxnSpPr>
          <p:spPr>
            <a:xfrm rot="16200000" flipH="1">
              <a:off x="3537526" y="1357746"/>
              <a:ext cx="533400" cy="692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17" name="Group 16"/>
          <p:cNvGrpSpPr/>
          <p:nvPr/>
        </p:nvGrpSpPr>
        <p:grpSpPr>
          <a:xfrm rot="14504861">
            <a:off x="2835855" y="2334136"/>
            <a:ext cx="2528794" cy="1981770"/>
            <a:chOff x="2590800" y="1066230"/>
            <a:chExt cx="2528794" cy="1981770"/>
          </a:xfrm>
        </p:grpSpPr>
        <p:cxnSp>
          <p:nvCxnSpPr>
            <p:cNvPr id="24" name="Straight Arrow Connector 23"/>
            <p:cNvCxnSpPr/>
            <p:nvPr/>
          </p:nvCxnSpPr>
          <p:spPr>
            <a:xfrm rot="7095139" flipV="1">
              <a:off x="3596809" y="1194261"/>
              <a:ext cx="446394" cy="2625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Arc 24"/>
            <p:cNvSpPr/>
            <p:nvPr/>
          </p:nvSpPr>
          <p:spPr>
            <a:xfrm rot="16200000">
              <a:off x="2864312" y="792718"/>
              <a:ext cx="1981770" cy="2528794"/>
            </a:xfrm>
            <a:prstGeom prst="arc">
              <a:avLst>
                <a:gd name="adj1" fmla="val 19561964"/>
                <a:gd name="adj2" fmla="val 2040458"/>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8" name="Group 17"/>
          <p:cNvGrpSpPr/>
          <p:nvPr/>
        </p:nvGrpSpPr>
        <p:grpSpPr>
          <a:xfrm rot="7342853">
            <a:off x="3736752" y="2429467"/>
            <a:ext cx="2528794" cy="1981770"/>
            <a:chOff x="2590800" y="1066230"/>
            <a:chExt cx="2528794" cy="1981770"/>
          </a:xfrm>
        </p:grpSpPr>
        <p:cxnSp>
          <p:nvCxnSpPr>
            <p:cNvPr id="22" name="Straight Arrow Connector 21"/>
            <p:cNvCxnSpPr/>
            <p:nvPr/>
          </p:nvCxnSpPr>
          <p:spPr>
            <a:xfrm rot="3457147">
              <a:off x="3584269" y="1211909"/>
              <a:ext cx="489581" cy="265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Arc 22"/>
            <p:cNvSpPr/>
            <p:nvPr/>
          </p:nvSpPr>
          <p:spPr>
            <a:xfrm rot="16200000">
              <a:off x="2864312" y="792718"/>
              <a:ext cx="1981770" cy="2528794"/>
            </a:xfrm>
            <a:prstGeom prst="arc">
              <a:avLst>
                <a:gd name="adj1" fmla="val 19460133"/>
                <a:gd name="adj2" fmla="val 17939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9" name="Down Arrow 18"/>
          <p:cNvSpPr/>
          <p:nvPr/>
        </p:nvSpPr>
        <p:spPr>
          <a:xfrm>
            <a:off x="4363026" y="1903844"/>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Down Arrow 19"/>
          <p:cNvSpPr/>
          <p:nvPr/>
        </p:nvSpPr>
        <p:spPr>
          <a:xfrm rot="14458724">
            <a:off x="3422609" y="3487261"/>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Down Arrow 20"/>
          <p:cNvSpPr/>
          <p:nvPr/>
        </p:nvSpPr>
        <p:spPr>
          <a:xfrm rot="7164283">
            <a:off x="5344168" y="3547693"/>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8" name="TextBox 27"/>
          <p:cNvSpPr txBox="1"/>
          <p:nvPr/>
        </p:nvSpPr>
        <p:spPr>
          <a:xfrm>
            <a:off x="3190756" y="5638800"/>
            <a:ext cx="3038011" cy="369332"/>
          </a:xfrm>
          <a:prstGeom prst="rect">
            <a:avLst/>
          </a:prstGeom>
          <a:noFill/>
        </p:spPr>
        <p:txBody>
          <a:bodyPr wrap="none" rtlCol="0">
            <a:spAutoFit/>
          </a:bodyPr>
          <a:lstStyle/>
          <a:p>
            <a:r>
              <a:rPr lang="en-US" b="1" dirty="0" smtClean="0">
                <a:latin typeface="Times" pitchFamily="18" charset="0"/>
                <a:cs typeface="Times" pitchFamily="18" charset="0"/>
              </a:rPr>
              <a:t>Socio-Behavioral Computing</a:t>
            </a:r>
            <a:endParaRPr lang="en-US" b="1" dirty="0">
              <a:latin typeface="Times" pitchFamily="18" charset="0"/>
              <a:cs typeface="Times"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0800" y="1219200"/>
            <a:ext cx="3810000" cy="1447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HCI </a:t>
            </a:r>
            <a:r>
              <a:rPr lang="en-US" dirty="0" err="1" smtClean="0"/>
              <a:t>vs</a:t>
            </a:r>
            <a:r>
              <a:rPr lang="en-US" dirty="0" smtClean="0"/>
              <a:t> Proposed System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sp>
        <p:nvSpPr>
          <p:cNvPr id="5" name="Oval 4"/>
          <p:cNvSpPr/>
          <p:nvPr/>
        </p:nvSpPr>
        <p:spPr>
          <a:xfrm>
            <a:off x="2819400" y="14097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6" name="Oval 5"/>
          <p:cNvSpPr/>
          <p:nvPr/>
        </p:nvSpPr>
        <p:spPr>
          <a:xfrm>
            <a:off x="4876800" y="1409700"/>
            <a:ext cx="1219200" cy="1066800"/>
          </a:xfrm>
          <a:prstGeom prst="ellipse">
            <a:avLst/>
          </a:prstGeom>
          <a:blipFill>
            <a:blip r:embed="rId3" cstate="print">
              <a:alphaModFix amt="37000"/>
            </a:blip>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Machine</a:t>
            </a:r>
            <a:endParaRPr lang="en-US" sz="1400" b="1" dirty="0"/>
          </a:p>
        </p:txBody>
      </p:sp>
      <p:sp>
        <p:nvSpPr>
          <p:cNvPr id="7" name="Right Arrow 6"/>
          <p:cNvSpPr/>
          <p:nvPr/>
        </p:nvSpPr>
        <p:spPr>
          <a:xfrm>
            <a:off x="4038600" y="16764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4038600" y="2057400"/>
            <a:ext cx="7620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ngryComputer.gif"/>
          <p:cNvPicPr>
            <a:picLocks noChangeAspect="1"/>
          </p:cNvPicPr>
          <p:nvPr/>
        </p:nvPicPr>
        <p:blipFill>
          <a:blip r:embed="rId4" cstate="print"/>
          <a:stretch>
            <a:fillRect/>
          </a:stretch>
        </p:blipFill>
        <p:spPr>
          <a:xfrm>
            <a:off x="6781800" y="1295400"/>
            <a:ext cx="1905000" cy="1266825"/>
          </a:xfrm>
          <a:prstGeom prst="rect">
            <a:avLst/>
          </a:prstGeom>
        </p:spPr>
      </p:pic>
      <p:sp>
        <p:nvSpPr>
          <p:cNvPr id="11" name="TextBox 10"/>
          <p:cNvSpPr txBox="1"/>
          <p:nvPr/>
        </p:nvSpPr>
        <p:spPr>
          <a:xfrm>
            <a:off x="4267200" y="2743200"/>
            <a:ext cx="582211" cy="369332"/>
          </a:xfrm>
          <a:prstGeom prst="rect">
            <a:avLst/>
          </a:prstGeom>
          <a:noFill/>
        </p:spPr>
        <p:txBody>
          <a:bodyPr wrap="none" rtlCol="0">
            <a:spAutoFit/>
          </a:bodyPr>
          <a:lstStyle/>
          <a:p>
            <a:r>
              <a:rPr lang="en-US" dirty="0" smtClean="0">
                <a:latin typeface="Times" pitchFamily="18" charset="0"/>
                <a:cs typeface="Times" pitchFamily="18" charset="0"/>
              </a:rPr>
              <a:t>HCI</a:t>
            </a:r>
            <a:endParaRPr lang="en-US" dirty="0">
              <a:latin typeface="Times" pitchFamily="18" charset="0"/>
              <a:cs typeface="Times" pitchFamily="18" charset="0"/>
            </a:endParaRPr>
          </a:p>
        </p:txBody>
      </p:sp>
      <p:sp>
        <p:nvSpPr>
          <p:cNvPr id="12" name="Rectangle 11"/>
          <p:cNvSpPr/>
          <p:nvPr/>
        </p:nvSpPr>
        <p:spPr>
          <a:xfrm rot="2651771">
            <a:off x="6756537" y="1924112"/>
            <a:ext cx="2011627" cy="727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rot="19041401">
            <a:off x="6769093" y="1890951"/>
            <a:ext cx="2011627" cy="727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ounded Rectangle 13"/>
          <p:cNvSpPr/>
          <p:nvPr/>
        </p:nvSpPr>
        <p:spPr>
          <a:xfrm>
            <a:off x="1752600" y="3629025"/>
            <a:ext cx="5562600" cy="1447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p:cNvSpPr/>
          <p:nvPr/>
        </p:nvSpPr>
        <p:spPr>
          <a:xfrm>
            <a:off x="1981200" y="38862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16" name="Oval 15"/>
          <p:cNvSpPr/>
          <p:nvPr/>
        </p:nvSpPr>
        <p:spPr>
          <a:xfrm>
            <a:off x="5943600" y="3886200"/>
            <a:ext cx="1143000" cy="1066800"/>
          </a:xfrm>
          <a:prstGeom prst="ellipse">
            <a:avLst/>
          </a:prstGeom>
          <a:blipFill dpi="0" rotWithShape="1">
            <a:blip r:embed="rId2" cstate="print">
              <a:alphaModFix amt="37000"/>
            </a:blip>
            <a:srcRect/>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Human</a:t>
            </a:r>
            <a:endParaRPr lang="en-US" sz="1400" b="1" dirty="0"/>
          </a:p>
        </p:txBody>
      </p:sp>
      <p:sp>
        <p:nvSpPr>
          <p:cNvPr id="17" name="Oval 16"/>
          <p:cNvSpPr/>
          <p:nvPr/>
        </p:nvSpPr>
        <p:spPr>
          <a:xfrm>
            <a:off x="4191000" y="3886200"/>
            <a:ext cx="7620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atin typeface="Times" pitchFamily="18" charset="0"/>
                <a:cs typeface="Times" pitchFamily="18" charset="0"/>
              </a:rPr>
              <a:t>SIA</a:t>
            </a:r>
            <a:endParaRPr lang="en-US" sz="1600" dirty="0">
              <a:latin typeface="Times" pitchFamily="18" charset="0"/>
              <a:cs typeface="Times" pitchFamily="18" charset="0"/>
            </a:endParaRPr>
          </a:p>
        </p:txBody>
      </p:sp>
      <p:sp>
        <p:nvSpPr>
          <p:cNvPr id="18" name="Right Arrow 17"/>
          <p:cNvSpPr/>
          <p:nvPr/>
        </p:nvSpPr>
        <p:spPr>
          <a:xfrm>
            <a:off x="3352800" y="41148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p:cNvSpPr/>
          <p:nvPr/>
        </p:nvSpPr>
        <p:spPr>
          <a:xfrm>
            <a:off x="3352800" y="4562475"/>
            <a:ext cx="25146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5105400" y="41148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114800" y="3629025"/>
            <a:ext cx="923651" cy="307777"/>
          </a:xfrm>
          <a:prstGeom prst="rect">
            <a:avLst/>
          </a:prstGeom>
          <a:noFill/>
        </p:spPr>
        <p:txBody>
          <a:bodyPr wrap="none" rtlCol="0">
            <a:spAutoFit/>
          </a:bodyPr>
          <a:lstStyle/>
          <a:p>
            <a:r>
              <a:rPr lang="en-US" sz="1400" dirty="0" smtClean="0">
                <a:latin typeface="Times" pitchFamily="18" charset="0"/>
                <a:cs typeface="Times" pitchFamily="18" charset="0"/>
              </a:rPr>
              <a:t>Mediation</a:t>
            </a:r>
            <a:endParaRPr lang="en-US" sz="1400" dirty="0">
              <a:latin typeface="Times" pitchFamily="18" charset="0"/>
              <a:cs typeface="Times" pitchFamily="18" charset="0"/>
            </a:endParaRPr>
          </a:p>
        </p:txBody>
      </p:sp>
      <p:sp>
        <p:nvSpPr>
          <p:cNvPr id="23" name="Rounded Rectangle 22"/>
          <p:cNvSpPr/>
          <p:nvPr/>
        </p:nvSpPr>
        <p:spPr>
          <a:xfrm>
            <a:off x="457200" y="1219200"/>
            <a:ext cx="3429000" cy="4343400"/>
          </a:xfrm>
          <a:prstGeom prst="roundRect">
            <a:avLst>
              <a:gd name="adj" fmla="val 6111"/>
            </a:avLst>
          </a:prstGeom>
        </p:spPr>
        <p:style>
          <a:lnRef idx="2">
            <a:schemeClr val="accent3"/>
          </a:lnRef>
          <a:fillRef idx="1">
            <a:schemeClr val="lt1"/>
          </a:fillRef>
          <a:effectRef idx="0">
            <a:schemeClr val="accent3"/>
          </a:effectRef>
          <a:fontRef idx="minor">
            <a:schemeClr val="dk1"/>
          </a:fontRef>
        </p:style>
        <p:txBody>
          <a:bodyPr rtlCol="0" anchor="ctr"/>
          <a:lstStyle/>
          <a:p>
            <a:pPr marL="228600" indent="-228600">
              <a:buFont typeface="Arial" pitchFamily="34" charset="0"/>
              <a:buChar char="•"/>
            </a:pPr>
            <a:r>
              <a:rPr lang="en-US" dirty="0" smtClean="0">
                <a:latin typeface="Times" pitchFamily="18" charset="0"/>
                <a:cs typeface="Times" pitchFamily="18" charset="0"/>
              </a:rPr>
              <a:t>Modeling Interpersonal dynamics.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Efficient models for sense and delivery of vital social signals.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“Honest Signals” and their implications in assistive technology solutions.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Atomic level modeling of human interaction for building better Computational Social Systems. </a:t>
            </a:r>
            <a:endParaRPr lang="en-US" dirty="0">
              <a:latin typeface="Times" pitchFamily="18" charset="0"/>
              <a:cs typeface="Times" pitchFamily="18" charset="0"/>
            </a:endParaRPr>
          </a:p>
        </p:txBody>
      </p:sp>
      <p:sp>
        <p:nvSpPr>
          <p:cNvPr id="25" name="Rounded Rectangle 24"/>
          <p:cNvSpPr/>
          <p:nvPr/>
        </p:nvSpPr>
        <p:spPr>
          <a:xfrm>
            <a:off x="4953000" y="1219200"/>
            <a:ext cx="3429000" cy="4343400"/>
          </a:xfrm>
          <a:prstGeom prst="roundRect">
            <a:avLst>
              <a:gd name="adj" fmla="val 6111"/>
            </a:avLst>
          </a:prstGeom>
        </p:spPr>
        <p:style>
          <a:lnRef idx="2">
            <a:schemeClr val="accent3"/>
          </a:lnRef>
          <a:fillRef idx="1">
            <a:schemeClr val="lt1"/>
          </a:fillRef>
          <a:effectRef idx="0">
            <a:schemeClr val="accent3"/>
          </a:effectRef>
          <a:fontRef idx="minor">
            <a:schemeClr val="dk1"/>
          </a:fontRef>
        </p:style>
        <p:txBody>
          <a:bodyPr rtlCol="0" anchor="ctr"/>
          <a:lstStyle/>
          <a:p>
            <a:pPr marL="228600" indent="-228600">
              <a:buFont typeface="Arial" pitchFamily="34" charset="0"/>
              <a:buChar char="•"/>
            </a:pPr>
            <a:r>
              <a:rPr lang="en-US" dirty="0" smtClean="0">
                <a:latin typeface="Times" pitchFamily="18" charset="0"/>
                <a:cs typeface="Times" pitchFamily="18" charset="0"/>
              </a:rPr>
              <a:t>Graphical Models for interpersonal dynamics.</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Machine Learning for real-time user interface adaptation.</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Optimization of social signal importance maps with user interface confusion matrix.</a:t>
            </a:r>
          </a:p>
          <a:p>
            <a:pPr marL="228600" indent="-228600">
              <a:buFont typeface="Arial" pitchFamily="34" charset="0"/>
              <a:buChar char="•"/>
            </a:pPr>
            <a:endParaRPr lang="en-US" dirty="0" smtClean="0">
              <a:latin typeface="Times" pitchFamily="18" charset="0"/>
              <a:cs typeface="Times" pitchFamily="18" charset="0"/>
            </a:endParaRPr>
          </a:p>
          <a:p>
            <a:pPr marL="228600" indent="-228600">
              <a:buFont typeface="Arial" pitchFamily="34" charset="0"/>
              <a:buChar char="•"/>
            </a:pPr>
            <a:r>
              <a:rPr lang="en-US" dirty="0" smtClean="0">
                <a:latin typeface="Times" pitchFamily="18" charset="0"/>
                <a:cs typeface="Times" pitchFamily="18" charset="0"/>
              </a:rPr>
              <a:t>Combining evidence from various body and face cues towards efficient social signal interpretation. </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grpId="1" nodeType="clickEffect">
                                  <p:stCondLst>
                                    <p:cond delay="0"/>
                                  </p:stCondLst>
                                  <p:childTnLst>
                                    <p:set>
                                      <p:cBhvr rctx="PPT">
                                        <p:cTn id="65" dur="indefinite"/>
                                        <p:tgtEl>
                                          <p:spTgt spid="9"/>
                                        </p:tgtEl>
                                        <p:attrNameLst>
                                          <p:attrName>style.opacity</p:attrName>
                                        </p:attrNameLst>
                                      </p:cBhvr>
                                      <p:to>
                                        <p:strVal val="0.5"/>
                                      </p:to>
                                    </p:set>
                                    <p:animEffect filter="image" prLst="opacity: 0.5">
                                      <p:cBhvr rctx="IE">
                                        <p:cTn id="66" dur="indefinite"/>
                                        <p:tgtEl>
                                          <p:spTgt spid="9"/>
                                        </p:tgtEl>
                                      </p:cBhvr>
                                    </p:animEffect>
                                  </p:childTnLst>
                                </p:cTn>
                              </p:par>
                              <p:par>
                                <p:cTn id="67" presetID="9" presetClass="emph" presetSubtype="0" grpId="1" nodeType="withEffect">
                                  <p:stCondLst>
                                    <p:cond delay="0"/>
                                  </p:stCondLst>
                                  <p:childTnLst>
                                    <p:set>
                                      <p:cBhvr rctx="PPT">
                                        <p:cTn id="68" dur="indefinite"/>
                                        <p:tgtEl>
                                          <p:spTgt spid="5"/>
                                        </p:tgtEl>
                                        <p:attrNameLst>
                                          <p:attrName>style.opacity</p:attrName>
                                        </p:attrNameLst>
                                      </p:cBhvr>
                                      <p:to>
                                        <p:strVal val="0.5"/>
                                      </p:to>
                                    </p:set>
                                    <p:animEffect filter="image" prLst="opacity: 0.5">
                                      <p:cBhvr rctx="IE">
                                        <p:cTn id="69" dur="indefinite"/>
                                        <p:tgtEl>
                                          <p:spTgt spid="5"/>
                                        </p:tgtEl>
                                      </p:cBhvr>
                                    </p:animEffect>
                                  </p:childTnLst>
                                </p:cTn>
                              </p:par>
                              <p:par>
                                <p:cTn id="70" presetID="9" presetClass="emph" presetSubtype="0" grpId="1" nodeType="withEffect">
                                  <p:stCondLst>
                                    <p:cond delay="0"/>
                                  </p:stCondLst>
                                  <p:childTnLst>
                                    <p:set>
                                      <p:cBhvr rctx="PPT">
                                        <p:cTn id="71" dur="indefinite"/>
                                        <p:tgtEl>
                                          <p:spTgt spid="6"/>
                                        </p:tgtEl>
                                        <p:attrNameLst>
                                          <p:attrName>style.opacity</p:attrName>
                                        </p:attrNameLst>
                                      </p:cBhvr>
                                      <p:to>
                                        <p:strVal val="0.5"/>
                                      </p:to>
                                    </p:set>
                                    <p:animEffect filter="image" prLst="opacity: 0.5">
                                      <p:cBhvr rctx="IE">
                                        <p:cTn id="72" dur="indefinite"/>
                                        <p:tgtEl>
                                          <p:spTgt spid="6"/>
                                        </p:tgtEl>
                                      </p:cBhvr>
                                    </p:animEffect>
                                  </p:childTnLst>
                                </p:cTn>
                              </p:par>
                              <p:par>
                                <p:cTn id="73" presetID="9" presetClass="emph" presetSubtype="0" grpId="1" nodeType="withEffect">
                                  <p:stCondLst>
                                    <p:cond delay="0"/>
                                  </p:stCondLst>
                                  <p:childTnLst>
                                    <p:set>
                                      <p:cBhvr rctx="PPT">
                                        <p:cTn id="74" dur="indefinite"/>
                                        <p:tgtEl>
                                          <p:spTgt spid="7"/>
                                        </p:tgtEl>
                                        <p:attrNameLst>
                                          <p:attrName>style.opacity</p:attrName>
                                        </p:attrNameLst>
                                      </p:cBhvr>
                                      <p:to>
                                        <p:strVal val="0.5"/>
                                      </p:to>
                                    </p:set>
                                    <p:animEffect filter="image" prLst="opacity: 0.5">
                                      <p:cBhvr rctx="IE">
                                        <p:cTn id="75" dur="indefinite"/>
                                        <p:tgtEl>
                                          <p:spTgt spid="7"/>
                                        </p:tgtEl>
                                      </p:cBhvr>
                                    </p:animEffect>
                                  </p:childTnLst>
                                </p:cTn>
                              </p:par>
                              <p:par>
                                <p:cTn id="76" presetID="9" presetClass="emph" presetSubtype="0" grpId="1" nodeType="withEffect">
                                  <p:stCondLst>
                                    <p:cond delay="0"/>
                                  </p:stCondLst>
                                  <p:childTnLst>
                                    <p:set>
                                      <p:cBhvr rctx="PPT">
                                        <p:cTn id="77" dur="indefinite"/>
                                        <p:tgtEl>
                                          <p:spTgt spid="8"/>
                                        </p:tgtEl>
                                        <p:attrNameLst>
                                          <p:attrName>style.opacity</p:attrName>
                                        </p:attrNameLst>
                                      </p:cBhvr>
                                      <p:to>
                                        <p:strVal val="0.5"/>
                                      </p:to>
                                    </p:set>
                                    <p:animEffect filter="image" prLst="opacity: 0.5">
                                      <p:cBhvr rctx="IE">
                                        <p:cTn id="78" dur="indefinite"/>
                                        <p:tgtEl>
                                          <p:spTgt spid="8"/>
                                        </p:tgtEl>
                                      </p:cBhvr>
                                    </p:animEffect>
                                  </p:childTnLst>
                                </p:cTn>
                              </p:par>
                              <p:par>
                                <p:cTn id="79" presetID="9" presetClass="emph" presetSubtype="0" nodeType="withEffect">
                                  <p:stCondLst>
                                    <p:cond delay="0"/>
                                  </p:stCondLst>
                                  <p:childTnLst>
                                    <p:set>
                                      <p:cBhvr rctx="PPT">
                                        <p:cTn id="80" dur="indefinite"/>
                                        <p:tgtEl>
                                          <p:spTgt spid="10"/>
                                        </p:tgtEl>
                                        <p:attrNameLst>
                                          <p:attrName>style.opacity</p:attrName>
                                        </p:attrNameLst>
                                      </p:cBhvr>
                                      <p:to>
                                        <p:strVal val="0.5"/>
                                      </p:to>
                                    </p:set>
                                    <p:animEffect filter="image" prLst="opacity: 0.5">
                                      <p:cBhvr rctx="IE">
                                        <p:cTn id="81" dur="indefinite"/>
                                        <p:tgtEl>
                                          <p:spTgt spid="10"/>
                                        </p:tgtEl>
                                      </p:cBhvr>
                                    </p:animEffect>
                                  </p:childTnLst>
                                </p:cTn>
                              </p:par>
                              <p:par>
                                <p:cTn id="82" presetID="9" presetClass="emph" presetSubtype="0" grpId="1" nodeType="withEffect">
                                  <p:stCondLst>
                                    <p:cond delay="0"/>
                                  </p:stCondLst>
                                  <p:childTnLst>
                                    <p:set>
                                      <p:cBhvr rctx="PPT">
                                        <p:cTn id="83" dur="indefinite"/>
                                        <p:tgtEl>
                                          <p:spTgt spid="11"/>
                                        </p:tgtEl>
                                        <p:attrNameLst>
                                          <p:attrName>style.opacity</p:attrName>
                                        </p:attrNameLst>
                                      </p:cBhvr>
                                      <p:to>
                                        <p:strVal val="0.5"/>
                                      </p:to>
                                    </p:set>
                                    <p:animEffect filter="image" prLst="opacity: 0.5">
                                      <p:cBhvr rctx="IE">
                                        <p:cTn id="84" dur="indefinite"/>
                                        <p:tgtEl>
                                          <p:spTgt spid="11"/>
                                        </p:tgtEl>
                                      </p:cBhvr>
                                    </p:animEffect>
                                  </p:childTnLst>
                                </p:cTn>
                              </p:par>
                              <p:par>
                                <p:cTn id="85" presetID="9" presetClass="emph" presetSubtype="0" grpId="1" nodeType="withEffect">
                                  <p:stCondLst>
                                    <p:cond delay="0"/>
                                  </p:stCondLst>
                                  <p:childTnLst>
                                    <p:set>
                                      <p:cBhvr rctx="PPT">
                                        <p:cTn id="86" dur="indefinite"/>
                                        <p:tgtEl>
                                          <p:spTgt spid="12"/>
                                        </p:tgtEl>
                                        <p:attrNameLst>
                                          <p:attrName>style.opacity</p:attrName>
                                        </p:attrNameLst>
                                      </p:cBhvr>
                                      <p:to>
                                        <p:strVal val="0.5"/>
                                      </p:to>
                                    </p:set>
                                    <p:animEffect filter="image" prLst="opacity: 0.5">
                                      <p:cBhvr rctx="IE">
                                        <p:cTn id="87" dur="indefinite"/>
                                        <p:tgtEl>
                                          <p:spTgt spid="12"/>
                                        </p:tgtEl>
                                      </p:cBhvr>
                                    </p:animEffect>
                                  </p:childTnLst>
                                </p:cTn>
                              </p:par>
                              <p:par>
                                <p:cTn id="88" presetID="9" presetClass="emph" presetSubtype="0" grpId="1" nodeType="withEffect">
                                  <p:stCondLst>
                                    <p:cond delay="0"/>
                                  </p:stCondLst>
                                  <p:childTnLst>
                                    <p:set>
                                      <p:cBhvr rctx="PPT">
                                        <p:cTn id="89" dur="indefinite"/>
                                        <p:tgtEl>
                                          <p:spTgt spid="13"/>
                                        </p:tgtEl>
                                        <p:attrNameLst>
                                          <p:attrName>style.opacity</p:attrName>
                                        </p:attrNameLst>
                                      </p:cBhvr>
                                      <p:to>
                                        <p:strVal val="0.5"/>
                                      </p:to>
                                    </p:set>
                                    <p:animEffect filter="image" prLst="opacity: 0.5">
                                      <p:cBhvr rctx="IE">
                                        <p:cTn id="90" dur="indefinite"/>
                                        <p:tgtEl>
                                          <p:spTgt spid="13"/>
                                        </p:tgtEl>
                                      </p:cBhvr>
                                    </p:animEffect>
                                  </p:childTnLst>
                                </p:cTn>
                              </p:par>
                              <p:par>
                                <p:cTn id="91" presetID="9" presetClass="emph" presetSubtype="0" grpId="1" nodeType="withEffect">
                                  <p:stCondLst>
                                    <p:cond delay="0"/>
                                  </p:stCondLst>
                                  <p:childTnLst>
                                    <p:set>
                                      <p:cBhvr rctx="PPT">
                                        <p:cTn id="92" dur="indefinite"/>
                                        <p:tgtEl>
                                          <p:spTgt spid="14"/>
                                        </p:tgtEl>
                                        <p:attrNameLst>
                                          <p:attrName>style.opacity</p:attrName>
                                        </p:attrNameLst>
                                      </p:cBhvr>
                                      <p:to>
                                        <p:strVal val="0.5"/>
                                      </p:to>
                                    </p:set>
                                    <p:animEffect filter="image" prLst="opacity: 0.5">
                                      <p:cBhvr rctx="IE">
                                        <p:cTn id="93" dur="indefinite"/>
                                        <p:tgtEl>
                                          <p:spTgt spid="14"/>
                                        </p:tgtEl>
                                      </p:cBhvr>
                                    </p:animEffect>
                                  </p:childTnLst>
                                </p:cTn>
                              </p:par>
                              <p:par>
                                <p:cTn id="94" presetID="9" presetClass="emph" presetSubtype="0" grpId="1" nodeType="withEffect">
                                  <p:stCondLst>
                                    <p:cond delay="0"/>
                                  </p:stCondLst>
                                  <p:childTnLst>
                                    <p:set>
                                      <p:cBhvr rctx="PPT">
                                        <p:cTn id="95" dur="indefinite"/>
                                        <p:tgtEl>
                                          <p:spTgt spid="15"/>
                                        </p:tgtEl>
                                        <p:attrNameLst>
                                          <p:attrName>style.opacity</p:attrName>
                                        </p:attrNameLst>
                                      </p:cBhvr>
                                      <p:to>
                                        <p:strVal val="0.5"/>
                                      </p:to>
                                    </p:set>
                                    <p:animEffect filter="image" prLst="opacity: 0.5">
                                      <p:cBhvr rctx="IE">
                                        <p:cTn id="96" dur="indefinite"/>
                                        <p:tgtEl>
                                          <p:spTgt spid="15"/>
                                        </p:tgtEl>
                                      </p:cBhvr>
                                    </p:animEffect>
                                  </p:childTnLst>
                                </p:cTn>
                              </p:par>
                              <p:par>
                                <p:cTn id="97" presetID="9" presetClass="emph" presetSubtype="0" grpId="1" nodeType="withEffect">
                                  <p:stCondLst>
                                    <p:cond delay="0"/>
                                  </p:stCondLst>
                                  <p:childTnLst>
                                    <p:set>
                                      <p:cBhvr rctx="PPT">
                                        <p:cTn id="98" dur="indefinite"/>
                                        <p:tgtEl>
                                          <p:spTgt spid="16"/>
                                        </p:tgtEl>
                                        <p:attrNameLst>
                                          <p:attrName>style.opacity</p:attrName>
                                        </p:attrNameLst>
                                      </p:cBhvr>
                                      <p:to>
                                        <p:strVal val="0.5"/>
                                      </p:to>
                                    </p:set>
                                    <p:animEffect filter="image" prLst="opacity: 0.5">
                                      <p:cBhvr rctx="IE">
                                        <p:cTn id="99" dur="indefinite"/>
                                        <p:tgtEl>
                                          <p:spTgt spid="16"/>
                                        </p:tgtEl>
                                      </p:cBhvr>
                                    </p:animEffect>
                                  </p:childTnLst>
                                </p:cTn>
                              </p:par>
                              <p:par>
                                <p:cTn id="100" presetID="9" presetClass="emph" presetSubtype="0" grpId="1" nodeType="withEffect">
                                  <p:stCondLst>
                                    <p:cond delay="0"/>
                                  </p:stCondLst>
                                  <p:childTnLst>
                                    <p:set>
                                      <p:cBhvr rctx="PPT">
                                        <p:cTn id="101" dur="indefinite"/>
                                        <p:tgtEl>
                                          <p:spTgt spid="17"/>
                                        </p:tgtEl>
                                        <p:attrNameLst>
                                          <p:attrName>style.opacity</p:attrName>
                                        </p:attrNameLst>
                                      </p:cBhvr>
                                      <p:to>
                                        <p:strVal val="0.5"/>
                                      </p:to>
                                    </p:set>
                                    <p:animEffect filter="image" prLst="opacity: 0.5">
                                      <p:cBhvr rctx="IE">
                                        <p:cTn id="102" dur="indefinite"/>
                                        <p:tgtEl>
                                          <p:spTgt spid="17"/>
                                        </p:tgtEl>
                                      </p:cBhvr>
                                    </p:animEffect>
                                  </p:childTnLst>
                                </p:cTn>
                              </p:par>
                              <p:par>
                                <p:cTn id="103" presetID="9" presetClass="emph" presetSubtype="0" grpId="1" nodeType="withEffect">
                                  <p:stCondLst>
                                    <p:cond delay="0"/>
                                  </p:stCondLst>
                                  <p:childTnLst>
                                    <p:set>
                                      <p:cBhvr rctx="PPT">
                                        <p:cTn id="104" dur="indefinite"/>
                                        <p:tgtEl>
                                          <p:spTgt spid="18"/>
                                        </p:tgtEl>
                                        <p:attrNameLst>
                                          <p:attrName>style.opacity</p:attrName>
                                        </p:attrNameLst>
                                      </p:cBhvr>
                                      <p:to>
                                        <p:strVal val="0.5"/>
                                      </p:to>
                                    </p:set>
                                    <p:animEffect filter="image" prLst="opacity: 0.5">
                                      <p:cBhvr rctx="IE">
                                        <p:cTn id="105" dur="indefinite"/>
                                        <p:tgtEl>
                                          <p:spTgt spid="18"/>
                                        </p:tgtEl>
                                      </p:cBhvr>
                                    </p:animEffect>
                                  </p:childTnLst>
                                </p:cTn>
                              </p:par>
                              <p:par>
                                <p:cTn id="106" presetID="9" presetClass="emph" presetSubtype="0" grpId="1" nodeType="withEffect">
                                  <p:stCondLst>
                                    <p:cond delay="0"/>
                                  </p:stCondLst>
                                  <p:childTnLst>
                                    <p:set>
                                      <p:cBhvr rctx="PPT">
                                        <p:cTn id="107" dur="indefinite"/>
                                        <p:tgtEl>
                                          <p:spTgt spid="19"/>
                                        </p:tgtEl>
                                        <p:attrNameLst>
                                          <p:attrName>style.opacity</p:attrName>
                                        </p:attrNameLst>
                                      </p:cBhvr>
                                      <p:to>
                                        <p:strVal val="0.5"/>
                                      </p:to>
                                    </p:set>
                                    <p:animEffect filter="image" prLst="opacity: 0.5">
                                      <p:cBhvr rctx="IE">
                                        <p:cTn id="108" dur="indefinite"/>
                                        <p:tgtEl>
                                          <p:spTgt spid="19"/>
                                        </p:tgtEl>
                                      </p:cBhvr>
                                    </p:animEffect>
                                  </p:childTnLst>
                                </p:cTn>
                              </p:par>
                              <p:par>
                                <p:cTn id="109" presetID="9" presetClass="emph" presetSubtype="0" grpId="1" nodeType="withEffect">
                                  <p:stCondLst>
                                    <p:cond delay="0"/>
                                  </p:stCondLst>
                                  <p:childTnLst>
                                    <p:set>
                                      <p:cBhvr rctx="PPT">
                                        <p:cTn id="110" dur="indefinite"/>
                                        <p:tgtEl>
                                          <p:spTgt spid="20"/>
                                        </p:tgtEl>
                                        <p:attrNameLst>
                                          <p:attrName>style.opacity</p:attrName>
                                        </p:attrNameLst>
                                      </p:cBhvr>
                                      <p:to>
                                        <p:strVal val="0.5"/>
                                      </p:to>
                                    </p:set>
                                    <p:animEffect filter="image" prLst="opacity: 0.5">
                                      <p:cBhvr rctx="IE">
                                        <p:cTn id="111" dur="indefinite"/>
                                        <p:tgtEl>
                                          <p:spTgt spid="20"/>
                                        </p:tgtEl>
                                      </p:cBhvr>
                                    </p:animEffect>
                                  </p:childTnLst>
                                </p:cTn>
                              </p:par>
                              <p:par>
                                <p:cTn id="112" presetID="9" presetClass="emph" presetSubtype="0" grpId="1" nodeType="withEffect">
                                  <p:stCondLst>
                                    <p:cond delay="0"/>
                                  </p:stCondLst>
                                  <p:childTnLst>
                                    <p:set>
                                      <p:cBhvr rctx="PPT">
                                        <p:cTn id="113" dur="indefinite"/>
                                        <p:tgtEl>
                                          <p:spTgt spid="21"/>
                                        </p:tgtEl>
                                        <p:attrNameLst>
                                          <p:attrName>style.opacity</p:attrName>
                                        </p:attrNameLst>
                                      </p:cBhvr>
                                      <p:to>
                                        <p:strVal val="0.5"/>
                                      </p:to>
                                    </p:set>
                                    <p:animEffect filter="image" prLst="opacity: 0.5">
                                      <p:cBhvr rctx="IE">
                                        <p:cTn id="114" dur="indefinite"/>
                                        <p:tgtEl>
                                          <p:spTgt spid="21"/>
                                        </p:tgtEl>
                                      </p:cBhvr>
                                    </p:animEffect>
                                  </p:childTnLst>
                                </p:cTn>
                              </p:par>
                            </p:childTnLst>
                          </p:cTn>
                        </p:par>
                        <p:par>
                          <p:cTn id="115" fill="hold">
                            <p:stCondLst>
                              <p:cond delay="0"/>
                            </p:stCondLst>
                            <p:childTnLst>
                              <p:par>
                                <p:cTn id="116" presetID="9" presetClass="entr" presetSubtype="0" fill="hold" grpId="0" nodeType="after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dissolve">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dissolve">
                                      <p:cBhvr>
                                        <p:cTn id="1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 grpId="0" animBg="1"/>
      <p:bldP spid="5" grpId="1" animBg="1"/>
      <p:bldP spid="6" grpId="0" animBg="1"/>
      <p:bldP spid="6" grpId="1" animBg="1"/>
      <p:bldP spid="7" grpId="0" animBg="1"/>
      <p:bldP spid="7" grpId="1" animBg="1"/>
      <p:bldP spid="8" grpId="0" animBg="1"/>
      <p:bldP spid="8" grpId="1" animBg="1"/>
      <p:bldP spid="11" grpId="0"/>
      <p:bldP spid="11" grpId="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21" grpId="1"/>
      <p:bldP spid="23"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44</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45</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Line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47</a:t>
            </a:fld>
            <a:endParaRPr lang="en-US"/>
          </a:p>
        </p:txBody>
      </p:sp>
      <p:graphicFrame>
        <p:nvGraphicFramePr>
          <p:cNvPr id="5" name="Table 4"/>
          <p:cNvGraphicFramePr>
            <a:graphicFrameLocks noGrp="1"/>
          </p:cNvGraphicFramePr>
          <p:nvPr/>
        </p:nvGraphicFramePr>
        <p:xfrm>
          <a:off x="533402" y="2057400"/>
          <a:ext cx="8153397" cy="2865120"/>
        </p:xfrm>
        <a:graphic>
          <a:graphicData uri="http://schemas.openxmlformats.org/drawingml/2006/table">
            <a:tbl>
              <a:tblPr firstRow="1" bandRow="1">
                <a:tableStyleId>{5C22544A-7EE6-4342-B048-85BDC9FD1C3A}</a:tableStyleId>
              </a:tblPr>
              <a:tblGrid>
                <a:gridCol w="4419598"/>
                <a:gridCol w="609600"/>
                <a:gridCol w="533400"/>
                <a:gridCol w="609600"/>
                <a:gridCol w="609600"/>
                <a:gridCol w="685800"/>
                <a:gridCol w="685799"/>
              </a:tblGrid>
              <a:tr h="370840">
                <a:tc>
                  <a:txBody>
                    <a:bodyPr/>
                    <a:lstStyle/>
                    <a:p>
                      <a:pPr algn="ctr"/>
                      <a:endParaRPr lang="en-US" dirty="0"/>
                    </a:p>
                  </a:txBody>
                  <a:tcPr/>
                </a:tc>
                <a:tc>
                  <a:txBody>
                    <a:bodyPr/>
                    <a:lstStyle/>
                    <a:p>
                      <a:pPr algn="ctr"/>
                      <a:r>
                        <a:rPr lang="en-US" dirty="0" smtClean="0"/>
                        <a:t>Dec</a:t>
                      </a:r>
                      <a:endParaRPr lang="en-US" dirty="0"/>
                    </a:p>
                  </a:txBody>
                  <a:tcPr/>
                </a:tc>
                <a:tc>
                  <a:txBody>
                    <a:bodyPr/>
                    <a:lstStyle/>
                    <a:p>
                      <a:pPr algn="ctr"/>
                      <a:r>
                        <a:rPr lang="en-US" dirty="0" smtClean="0"/>
                        <a:t>Jan</a:t>
                      </a:r>
                      <a:endParaRPr lang="en-US" dirty="0"/>
                    </a:p>
                  </a:txBody>
                  <a:tcPr/>
                </a:tc>
                <a:tc>
                  <a:txBody>
                    <a:bodyPr/>
                    <a:lstStyle/>
                    <a:p>
                      <a:pPr algn="ctr"/>
                      <a:r>
                        <a:rPr lang="en-US" dirty="0" smtClean="0"/>
                        <a:t>Feb</a:t>
                      </a:r>
                      <a:endParaRPr lang="en-US" dirty="0"/>
                    </a:p>
                  </a:txBody>
                  <a:tcPr/>
                </a:tc>
                <a:tc>
                  <a:txBody>
                    <a:bodyPr/>
                    <a:lstStyle/>
                    <a:p>
                      <a:pPr algn="ctr"/>
                      <a:r>
                        <a:rPr lang="en-US" dirty="0" smtClean="0"/>
                        <a:t>Mar</a:t>
                      </a:r>
                      <a:endParaRPr lang="en-US" dirty="0"/>
                    </a:p>
                  </a:txBody>
                  <a:tcPr/>
                </a:tc>
                <a:tc>
                  <a:txBody>
                    <a:bodyPr/>
                    <a:lstStyle/>
                    <a:p>
                      <a:pPr algn="ctr"/>
                      <a:r>
                        <a:rPr lang="en-US" dirty="0" smtClean="0"/>
                        <a:t>April</a:t>
                      </a:r>
                      <a:endParaRPr lang="en-US" dirty="0"/>
                    </a:p>
                  </a:txBody>
                  <a:tcPr/>
                </a:tc>
                <a:tc>
                  <a:txBody>
                    <a:bodyPr/>
                    <a:lstStyle/>
                    <a:p>
                      <a:pPr algn="ctr"/>
                      <a:r>
                        <a:rPr lang="en-US" dirty="0" smtClean="0"/>
                        <a:t>May</a:t>
                      </a:r>
                      <a:endParaRPr lang="en-US" dirty="0"/>
                    </a:p>
                  </a:txBody>
                  <a:tcPr/>
                </a:tc>
              </a:tr>
              <a:tr h="370840">
                <a:tc>
                  <a:txBody>
                    <a:bodyPr/>
                    <a:lstStyle/>
                    <a:p>
                      <a:pPr algn="l"/>
                      <a:r>
                        <a:rPr lang="en-US" dirty="0" smtClean="0">
                          <a:latin typeface="Times" pitchFamily="18" charset="0"/>
                          <a:cs typeface="Times" pitchFamily="18" charset="0"/>
                        </a:rPr>
                        <a:t>Real-time extraction of crucial</a:t>
                      </a:r>
                      <a:r>
                        <a:rPr lang="en-US" baseline="0" dirty="0" smtClean="0">
                          <a:latin typeface="Times" pitchFamily="18" charset="0"/>
                          <a:cs typeface="Times" pitchFamily="18" charset="0"/>
                        </a:rPr>
                        <a:t> </a:t>
                      </a:r>
                      <a:r>
                        <a:rPr lang="en-US" dirty="0" smtClean="0">
                          <a:latin typeface="Times" pitchFamily="18" charset="0"/>
                          <a:cs typeface="Times" pitchFamily="18" charset="0"/>
                        </a:rPr>
                        <a:t>facial feature movements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a:t>
                      </a:r>
                      <a:r>
                        <a:rPr lang="en-US" baseline="0" dirty="0" smtClean="0">
                          <a:latin typeface="Times" pitchFamily="18" charset="0"/>
                          <a:cs typeface="Times" pitchFamily="18" charset="0"/>
                        </a:rPr>
                        <a:t> </a:t>
                      </a:r>
                      <a:r>
                        <a:rPr lang="en-US" baseline="0" dirty="0" smtClean="0">
                          <a:latin typeface="Times" pitchFamily="18" charset="0"/>
                          <a:cs typeface="Times" pitchFamily="18" charset="0"/>
                        </a:rPr>
                        <a:t>of categorical </a:t>
                      </a:r>
                      <a:r>
                        <a:rPr lang="en-US" baseline="0" dirty="0" smtClean="0">
                          <a:latin typeface="Times" pitchFamily="18" charset="0"/>
                          <a:cs typeface="Times" pitchFamily="18" charset="0"/>
                        </a:rPr>
                        <a:t>facial expressions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 </a:t>
                      </a:r>
                      <a:r>
                        <a:rPr lang="en-US" dirty="0" smtClean="0">
                          <a:latin typeface="Times" pitchFamily="18" charset="0"/>
                          <a:cs typeface="Times" pitchFamily="18" charset="0"/>
                        </a:rPr>
                        <a:t>of </a:t>
                      </a:r>
                      <a:r>
                        <a:rPr lang="en-US" baseline="0" dirty="0" smtClean="0">
                          <a:latin typeface="Times" pitchFamily="18" charset="0"/>
                          <a:cs typeface="Times" pitchFamily="18" charset="0"/>
                        </a:rPr>
                        <a:t>dynamic </a:t>
                      </a:r>
                      <a:r>
                        <a:rPr lang="en-US" baseline="0" dirty="0" smtClean="0">
                          <a:latin typeface="Times" pitchFamily="18" charset="0"/>
                          <a:cs typeface="Times" pitchFamily="18" charset="0"/>
                        </a:rPr>
                        <a:t>facial movements</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User testing</a:t>
                      </a:r>
                      <a:r>
                        <a:rPr lang="en-US" baseline="0" dirty="0" smtClean="0">
                          <a:latin typeface="Times" pitchFamily="18" charset="0"/>
                          <a:cs typeface="Times" pitchFamily="18" charset="0"/>
                        </a:rPr>
                        <a:t> – Sighted and Visually Impaired</a:t>
                      </a:r>
                      <a:endParaRPr lang="en-US" dirty="0">
                        <a:latin typeface="Times" pitchFamily="18" charset="0"/>
                        <a:cs typeface="Times" pitchFamily="18" charset="0"/>
                      </a:endParaRPr>
                    </a:p>
                  </a:txBody>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Publication</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r>
              <a:tr h="370840">
                <a:tc>
                  <a:txBody>
                    <a:bodyPr/>
                    <a:lstStyle/>
                    <a:p>
                      <a:pPr algn="l"/>
                      <a:r>
                        <a:rPr lang="en-US" dirty="0" smtClean="0">
                          <a:latin typeface="Times" pitchFamily="18" charset="0"/>
                          <a:cs typeface="Times" pitchFamily="18" charset="0"/>
                        </a:rPr>
                        <a:t>Defense</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l-GR" dirty="0" smtClean="0"/>
                        <a:t>Χ</a:t>
                      </a:r>
                      <a:endParaRPr lang="en-US" dirty="0"/>
                    </a:p>
                  </a:txBody>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48</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9749</TotalTime>
  <Words>2727</Words>
  <Application>Microsoft Office PowerPoint</Application>
  <PresentationFormat>On-screen Show (4:3)</PresentationFormat>
  <Paragraphs>759</Paragraphs>
  <Slides>48</Slides>
  <Notes>6</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CUbiC Template (Fall 2009)</vt:lpstr>
      <vt:lpstr>Equation</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Vibro-tactile Glove</vt:lpstr>
      <vt:lpstr>Mapping of Basic Expressions</vt:lpstr>
      <vt:lpstr>Initial Results</vt:lpstr>
      <vt:lpstr>Future Work</vt:lpstr>
      <vt:lpstr>Conveying Body Mannerisms</vt:lpstr>
      <vt:lpstr>Computational Model</vt:lpstr>
      <vt:lpstr>HCI vs Proposed System</vt:lpstr>
      <vt:lpstr>Impact - Publications</vt:lpstr>
      <vt:lpstr>Impact – Publications Contd.</vt:lpstr>
      <vt:lpstr>Impact - Outreach</vt:lpstr>
      <vt:lpstr>Impact – Funding Activities</vt:lpstr>
      <vt:lpstr>Time Line</vt:lpstr>
      <vt:lpstr>Thanks</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School of Computing and Informatics</cp:lastModifiedBy>
  <cp:revision>570</cp:revision>
  <dcterms:created xsi:type="dcterms:W3CDTF">2009-10-07T04:34:59Z</dcterms:created>
  <dcterms:modified xsi:type="dcterms:W3CDTF">2009-12-09T19:03:35Z</dcterms:modified>
</cp:coreProperties>
</file>